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27"/>
  </p:notesMasterIdLst>
  <p:sldIdLst>
    <p:sldId id="300" r:id="rId2"/>
    <p:sldId id="308" r:id="rId3"/>
    <p:sldId id="289" r:id="rId4"/>
    <p:sldId id="301" r:id="rId5"/>
    <p:sldId id="290" r:id="rId6"/>
    <p:sldId id="292" r:id="rId7"/>
    <p:sldId id="283" r:id="rId8"/>
    <p:sldId id="269" r:id="rId9"/>
    <p:sldId id="267" r:id="rId10"/>
    <p:sldId id="268" r:id="rId11"/>
    <p:sldId id="271" r:id="rId12"/>
    <p:sldId id="279" r:id="rId13"/>
    <p:sldId id="280" r:id="rId14"/>
    <p:sldId id="293" r:id="rId15"/>
    <p:sldId id="294" r:id="rId16"/>
    <p:sldId id="295" r:id="rId17"/>
    <p:sldId id="296" r:id="rId18"/>
    <p:sldId id="278" r:id="rId19"/>
    <p:sldId id="277" r:id="rId20"/>
    <p:sldId id="273" r:id="rId21"/>
    <p:sldId id="297" r:id="rId22"/>
    <p:sldId id="298" r:id="rId23"/>
    <p:sldId id="299" r:id="rId24"/>
    <p:sldId id="309" r:id="rId25"/>
    <p:sldId id="30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DE"/>
    <a:srgbClr val="EA4E1B"/>
    <a:srgbClr val="2F5597"/>
    <a:srgbClr val="71C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1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65B76-A94A-466F-80E7-BA675741E8D3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506D5-689D-429C-A616-8B0810D81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74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06D5-689D-429C-A616-8B0810D819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23E4-D3AF-4F5C-8681-001E29F498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2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493962" y="1797776"/>
            <a:ext cx="1017334" cy="1388861"/>
            <a:chOff x="3528507" y="2552395"/>
            <a:chExt cx="1429976" cy="1952198"/>
          </a:xfrm>
        </p:grpSpPr>
        <p:sp>
          <p:nvSpPr>
            <p:cNvPr id="11" name="object 4"/>
            <p:cNvSpPr/>
            <p:nvPr/>
          </p:nvSpPr>
          <p:spPr>
            <a:xfrm>
              <a:off x="3528507" y="4198814"/>
              <a:ext cx="240665" cy="300355"/>
            </a:xfrm>
            <a:custGeom>
              <a:avLst/>
              <a:gdLst/>
              <a:ahLst/>
              <a:cxnLst/>
              <a:rect l="l" t="t" r="r" b="b"/>
              <a:pathLst>
                <a:path w="240664" h="300354">
                  <a:moveTo>
                    <a:pt x="140335" y="0"/>
                  </a:moveTo>
                  <a:lnTo>
                    <a:pt x="0" y="0"/>
                  </a:lnTo>
                  <a:lnTo>
                    <a:pt x="0" y="299910"/>
                  </a:lnTo>
                  <a:lnTo>
                    <a:pt x="63893" y="299910"/>
                  </a:lnTo>
                  <a:lnTo>
                    <a:pt x="63893" y="193344"/>
                  </a:lnTo>
                  <a:lnTo>
                    <a:pt x="153452" y="192704"/>
                  </a:lnTo>
                  <a:lnTo>
                    <a:pt x="193852" y="180152"/>
                  </a:lnTo>
                  <a:lnTo>
                    <a:pt x="222110" y="153266"/>
                  </a:lnTo>
                  <a:lnTo>
                    <a:pt x="230429" y="137109"/>
                  </a:lnTo>
                  <a:lnTo>
                    <a:pt x="63893" y="137109"/>
                  </a:lnTo>
                  <a:lnTo>
                    <a:pt x="63893" y="56159"/>
                  </a:lnTo>
                  <a:lnTo>
                    <a:pt x="233149" y="56159"/>
                  </a:lnTo>
                  <a:lnTo>
                    <a:pt x="227259" y="44454"/>
                  </a:lnTo>
                  <a:lnTo>
                    <a:pt x="199450" y="15800"/>
                  </a:lnTo>
                  <a:lnTo>
                    <a:pt x="157398" y="1067"/>
                  </a:lnTo>
                  <a:lnTo>
                    <a:pt x="140335" y="0"/>
                  </a:lnTo>
                  <a:close/>
                </a:path>
                <a:path w="240664" h="300354">
                  <a:moveTo>
                    <a:pt x="233149" y="56159"/>
                  </a:moveTo>
                  <a:lnTo>
                    <a:pt x="63893" y="56159"/>
                  </a:lnTo>
                  <a:lnTo>
                    <a:pt x="142750" y="57196"/>
                  </a:lnTo>
                  <a:lnTo>
                    <a:pt x="156162" y="61979"/>
                  </a:lnTo>
                  <a:lnTo>
                    <a:pt x="166627" y="70362"/>
                  </a:lnTo>
                  <a:lnTo>
                    <a:pt x="173430" y="82027"/>
                  </a:lnTo>
                  <a:lnTo>
                    <a:pt x="175856" y="96659"/>
                  </a:lnTo>
                  <a:lnTo>
                    <a:pt x="174609" y="107219"/>
                  </a:lnTo>
                  <a:lnTo>
                    <a:pt x="168988" y="119714"/>
                  </a:lnTo>
                  <a:lnTo>
                    <a:pt x="159496" y="129120"/>
                  </a:lnTo>
                  <a:lnTo>
                    <a:pt x="146849" y="135047"/>
                  </a:lnTo>
                  <a:lnTo>
                    <a:pt x="131762" y="137109"/>
                  </a:lnTo>
                  <a:lnTo>
                    <a:pt x="230429" y="137109"/>
                  </a:lnTo>
                  <a:lnTo>
                    <a:pt x="233824" y="128486"/>
                  </a:lnTo>
                  <a:lnTo>
                    <a:pt x="237458" y="114289"/>
                  </a:lnTo>
                  <a:lnTo>
                    <a:pt x="239572" y="98998"/>
                  </a:lnTo>
                  <a:lnTo>
                    <a:pt x="240138" y="82695"/>
                  </a:lnTo>
                  <a:lnTo>
                    <a:pt x="237547" y="69151"/>
                  </a:lnTo>
                  <a:lnTo>
                    <a:pt x="233245" y="56350"/>
                  </a:lnTo>
                  <a:lnTo>
                    <a:pt x="233149" y="56159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3793855" y="4276628"/>
              <a:ext cx="229870" cy="227965"/>
            </a:xfrm>
            <a:custGeom>
              <a:avLst/>
              <a:gdLst/>
              <a:ahLst/>
              <a:cxnLst/>
              <a:rect l="l" t="t" r="r" b="b"/>
              <a:pathLst>
                <a:path w="229870" h="227964">
                  <a:moveTo>
                    <a:pt x="102828" y="0"/>
                  </a:moveTo>
                  <a:lnTo>
                    <a:pt x="59592" y="11810"/>
                  </a:lnTo>
                  <a:lnTo>
                    <a:pt x="27263" y="36868"/>
                  </a:lnTo>
                  <a:lnTo>
                    <a:pt x="7010" y="71808"/>
                  </a:lnTo>
                  <a:lnTo>
                    <a:pt x="0" y="113264"/>
                  </a:lnTo>
                  <a:lnTo>
                    <a:pt x="562" y="125441"/>
                  </a:lnTo>
                  <a:lnTo>
                    <a:pt x="11273" y="165254"/>
                  </a:lnTo>
                  <a:lnTo>
                    <a:pt x="34830" y="197684"/>
                  </a:lnTo>
                  <a:lnTo>
                    <a:pt x="70246" y="219504"/>
                  </a:lnTo>
                  <a:lnTo>
                    <a:pt x="116532" y="227488"/>
                  </a:lnTo>
                  <a:lnTo>
                    <a:pt x="132362" y="226391"/>
                  </a:lnTo>
                  <a:lnTo>
                    <a:pt x="173406" y="213212"/>
                  </a:lnTo>
                  <a:lnTo>
                    <a:pt x="203978" y="187222"/>
                  </a:lnTo>
                  <a:lnTo>
                    <a:pt x="211965" y="175588"/>
                  </a:lnTo>
                  <a:lnTo>
                    <a:pt x="103212" y="175588"/>
                  </a:lnTo>
                  <a:lnTo>
                    <a:pt x="90129" y="171100"/>
                  </a:lnTo>
                  <a:lnTo>
                    <a:pt x="64409" y="140862"/>
                  </a:lnTo>
                  <a:lnTo>
                    <a:pt x="59339" y="110992"/>
                  </a:lnTo>
                  <a:lnTo>
                    <a:pt x="60895" y="97319"/>
                  </a:lnTo>
                  <a:lnTo>
                    <a:pt x="80454" y="64033"/>
                  </a:lnTo>
                  <a:lnTo>
                    <a:pt x="124232" y="51073"/>
                  </a:lnTo>
                  <a:lnTo>
                    <a:pt x="211954" y="51073"/>
                  </a:lnTo>
                  <a:lnTo>
                    <a:pt x="208661" y="45952"/>
                  </a:lnTo>
                  <a:lnTo>
                    <a:pt x="179292" y="19079"/>
                  </a:lnTo>
                  <a:lnTo>
                    <a:pt x="137504" y="3135"/>
                  </a:lnTo>
                  <a:lnTo>
                    <a:pt x="120844" y="746"/>
                  </a:lnTo>
                  <a:lnTo>
                    <a:pt x="102828" y="0"/>
                  </a:lnTo>
                  <a:close/>
                </a:path>
                <a:path w="229870" h="227964">
                  <a:moveTo>
                    <a:pt x="211954" y="51073"/>
                  </a:moveTo>
                  <a:lnTo>
                    <a:pt x="124232" y="51073"/>
                  </a:lnTo>
                  <a:lnTo>
                    <a:pt x="137919" y="55212"/>
                  </a:lnTo>
                  <a:lnTo>
                    <a:pt x="149342" y="62522"/>
                  </a:lnTo>
                  <a:lnTo>
                    <a:pt x="169029" y="98374"/>
                  </a:lnTo>
                  <a:lnTo>
                    <a:pt x="170270" y="117891"/>
                  </a:lnTo>
                  <a:lnTo>
                    <a:pt x="168352" y="131262"/>
                  </a:lnTo>
                  <a:lnTo>
                    <a:pt x="147875" y="163436"/>
                  </a:lnTo>
                  <a:lnTo>
                    <a:pt x="103212" y="175588"/>
                  </a:lnTo>
                  <a:lnTo>
                    <a:pt x="211965" y="175588"/>
                  </a:lnTo>
                  <a:lnTo>
                    <a:pt x="226662" y="137131"/>
                  </a:lnTo>
                  <a:lnTo>
                    <a:pt x="229564" y="107202"/>
                  </a:lnTo>
                  <a:lnTo>
                    <a:pt x="228216" y="93804"/>
                  </a:lnTo>
                  <a:lnTo>
                    <a:pt x="225446" y="80873"/>
                  </a:lnTo>
                  <a:lnTo>
                    <a:pt x="221260" y="68516"/>
                  </a:lnTo>
                  <a:lnTo>
                    <a:pt x="215663" y="56841"/>
                  </a:lnTo>
                  <a:lnTo>
                    <a:pt x="211954" y="51073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4060917" y="4276610"/>
              <a:ext cx="201295" cy="227329"/>
            </a:xfrm>
            <a:custGeom>
              <a:avLst/>
              <a:gdLst/>
              <a:ahLst/>
              <a:cxnLst/>
              <a:rect l="l" t="t" r="r" b="b"/>
              <a:pathLst>
                <a:path w="201295" h="227329">
                  <a:moveTo>
                    <a:pt x="103590" y="0"/>
                  </a:moveTo>
                  <a:lnTo>
                    <a:pt x="61716" y="11021"/>
                  </a:lnTo>
                  <a:lnTo>
                    <a:pt x="28961" y="35029"/>
                  </a:lnTo>
                  <a:lnTo>
                    <a:pt x="7623" y="69843"/>
                  </a:lnTo>
                  <a:lnTo>
                    <a:pt x="0" y="113283"/>
                  </a:lnTo>
                  <a:lnTo>
                    <a:pt x="41" y="116663"/>
                  </a:lnTo>
                  <a:lnTo>
                    <a:pt x="8267" y="158354"/>
                  </a:lnTo>
                  <a:lnTo>
                    <a:pt x="29739" y="191860"/>
                  </a:lnTo>
                  <a:lnTo>
                    <a:pt x="62954" y="215241"/>
                  </a:lnTo>
                  <a:lnTo>
                    <a:pt x="106407" y="226557"/>
                  </a:lnTo>
                  <a:lnTo>
                    <a:pt x="122907" y="227312"/>
                  </a:lnTo>
                  <a:lnTo>
                    <a:pt x="139076" y="225456"/>
                  </a:lnTo>
                  <a:lnTo>
                    <a:pt x="177127" y="210742"/>
                  </a:lnTo>
                  <a:lnTo>
                    <a:pt x="200977" y="187959"/>
                  </a:lnTo>
                  <a:lnTo>
                    <a:pt x="183523" y="176121"/>
                  </a:lnTo>
                  <a:lnTo>
                    <a:pt x="109098" y="176121"/>
                  </a:lnTo>
                  <a:lnTo>
                    <a:pt x="96902" y="173081"/>
                  </a:lnTo>
                  <a:lnTo>
                    <a:pt x="64022" y="134828"/>
                  </a:lnTo>
                  <a:lnTo>
                    <a:pt x="59928" y="100099"/>
                  </a:lnTo>
                  <a:lnTo>
                    <a:pt x="63853" y="85876"/>
                  </a:lnTo>
                  <a:lnTo>
                    <a:pt x="90653" y="56499"/>
                  </a:lnTo>
                  <a:lnTo>
                    <a:pt x="118542" y="50345"/>
                  </a:lnTo>
                  <a:lnTo>
                    <a:pt x="186256" y="50345"/>
                  </a:lnTo>
                  <a:lnTo>
                    <a:pt x="199480" y="36684"/>
                  </a:lnTo>
                  <a:lnTo>
                    <a:pt x="166289" y="11011"/>
                  </a:lnTo>
                  <a:lnTo>
                    <a:pt x="122635" y="662"/>
                  </a:lnTo>
                  <a:lnTo>
                    <a:pt x="103590" y="0"/>
                  </a:lnTo>
                  <a:close/>
                </a:path>
                <a:path w="201295" h="227329">
                  <a:moveTo>
                    <a:pt x="158703" y="159288"/>
                  </a:moveTo>
                  <a:lnTo>
                    <a:pt x="150029" y="166562"/>
                  </a:lnTo>
                  <a:lnTo>
                    <a:pt x="139152" y="171954"/>
                  </a:lnTo>
                  <a:lnTo>
                    <a:pt x="125650" y="175222"/>
                  </a:lnTo>
                  <a:lnTo>
                    <a:pt x="109098" y="176121"/>
                  </a:lnTo>
                  <a:lnTo>
                    <a:pt x="183523" y="176121"/>
                  </a:lnTo>
                  <a:lnTo>
                    <a:pt x="158703" y="159288"/>
                  </a:lnTo>
                  <a:close/>
                </a:path>
                <a:path w="201295" h="227329">
                  <a:moveTo>
                    <a:pt x="186256" y="50345"/>
                  </a:moveTo>
                  <a:lnTo>
                    <a:pt x="118542" y="50345"/>
                  </a:lnTo>
                  <a:lnTo>
                    <a:pt x="132346" y="51955"/>
                  </a:lnTo>
                  <a:lnTo>
                    <a:pt x="144549" y="56441"/>
                  </a:lnTo>
                  <a:lnTo>
                    <a:pt x="155019" y="63723"/>
                  </a:lnTo>
                  <a:lnTo>
                    <a:pt x="163626" y="73722"/>
                  </a:lnTo>
                  <a:lnTo>
                    <a:pt x="186256" y="50345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4357246" y="4331440"/>
              <a:ext cx="57785" cy="167640"/>
            </a:xfrm>
            <a:custGeom>
              <a:avLst/>
              <a:gdLst/>
              <a:ahLst/>
              <a:cxnLst/>
              <a:rect l="l" t="t" r="r" b="b"/>
              <a:pathLst>
                <a:path w="57785" h="167639">
                  <a:moveTo>
                    <a:pt x="57505" y="0"/>
                  </a:moveTo>
                  <a:lnTo>
                    <a:pt x="0" y="0"/>
                  </a:lnTo>
                  <a:lnTo>
                    <a:pt x="0" y="167284"/>
                  </a:lnTo>
                  <a:lnTo>
                    <a:pt x="57505" y="167284"/>
                  </a:lnTo>
                  <a:lnTo>
                    <a:pt x="57505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/>
            <p:cNvSpPr/>
            <p:nvPr/>
          </p:nvSpPr>
          <p:spPr>
            <a:xfrm>
              <a:off x="4296502" y="4306484"/>
              <a:ext cx="179070" cy="0"/>
            </a:xfrm>
            <a:custGeom>
              <a:avLst/>
              <a:gdLst/>
              <a:ahLst/>
              <a:cxnLst/>
              <a:rect l="l" t="t" r="r" b="b"/>
              <a:pathLst>
                <a:path w="179070">
                  <a:moveTo>
                    <a:pt x="0" y="0"/>
                  </a:moveTo>
                  <a:lnTo>
                    <a:pt x="178892" y="0"/>
                  </a:lnTo>
                </a:path>
              </a:pathLst>
            </a:custGeom>
            <a:ln w="51180">
              <a:solidFill>
                <a:srgbClr val="9D9F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/>
            <p:cNvSpPr/>
            <p:nvPr/>
          </p:nvSpPr>
          <p:spPr>
            <a:xfrm>
              <a:off x="4497527" y="4276468"/>
              <a:ext cx="221615" cy="227965"/>
            </a:xfrm>
            <a:custGeom>
              <a:avLst/>
              <a:gdLst/>
              <a:ahLst/>
              <a:cxnLst/>
              <a:rect l="l" t="t" r="r" b="b"/>
              <a:pathLst>
                <a:path w="221614" h="227964">
                  <a:moveTo>
                    <a:pt x="103203" y="0"/>
                  </a:moveTo>
                  <a:lnTo>
                    <a:pt x="61276" y="11160"/>
                  </a:lnTo>
                  <a:lnTo>
                    <a:pt x="28666" y="35879"/>
                  </a:lnTo>
                  <a:lnTo>
                    <a:pt x="7524" y="71014"/>
                  </a:lnTo>
                  <a:lnTo>
                    <a:pt x="0" y="113425"/>
                  </a:lnTo>
                  <a:lnTo>
                    <a:pt x="22" y="115988"/>
                  </a:lnTo>
                  <a:lnTo>
                    <a:pt x="8252" y="159036"/>
                  </a:lnTo>
                  <a:lnTo>
                    <a:pt x="29956" y="192777"/>
                  </a:lnTo>
                  <a:lnTo>
                    <a:pt x="63164" y="215830"/>
                  </a:lnTo>
                  <a:lnTo>
                    <a:pt x="105905" y="226813"/>
                  </a:lnTo>
                  <a:lnTo>
                    <a:pt x="121930" y="227553"/>
                  </a:lnTo>
                  <a:lnTo>
                    <a:pt x="135497" y="226505"/>
                  </a:lnTo>
                  <a:lnTo>
                    <a:pt x="174066" y="216791"/>
                  </a:lnTo>
                  <a:lnTo>
                    <a:pt x="205486" y="197511"/>
                  </a:lnTo>
                  <a:lnTo>
                    <a:pt x="193231" y="182051"/>
                  </a:lnTo>
                  <a:lnTo>
                    <a:pt x="116822" y="182051"/>
                  </a:lnTo>
                  <a:lnTo>
                    <a:pt x="101183" y="179404"/>
                  </a:lnTo>
                  <a:lnTo>
                    <a:pt x="68638" y="156003"/>
                  </a:lnTo>
                  <a:lnTo>
                    <a:pt x="59778" y="131890"/>
                  </a:lnTo>
                  <a:lnTo>
                    <a:pt x="221208" y="131890"/>
                  </a:lnTo>
                  <a:lnTo>
                    <a:pt x="221162" y="115305"/>
                  </a:lnTo>
                  <a:lnTo>
                    <a:pt x="220044" y="99815"/>
                  </a:lnTo>
                  <a:lnTo>
                    <a:pt x="218879" y="93206"/>
                  </a:lnTo>
                  <a:lnTo>
                    <a:pt x="165874" y="93206"/>
                  </a:lnTo>
                  <a:lnTo>
                    <a:pt x="60349" y="85461"/>
                  </a:lnTo>
                  <a:lnTo>
                    <a:pt x="81945" y="53629"/>
                  </a:lnTo>
                  <a:lnTo>
                    <a:pt x="112331" y="45099"/>
                  </a:lnTo>
                  <a:lnTo>
                    <a:pt x="199813" y="45099"/>
                  </a:lnTo>
                  <a:lnTo>
                    <a:pt x="193263" y="36530"/>
                  </a:lnTo>
                  <a:lnTo>
                    <a:pt x="161579" y="12345"/>
                  </a:lnTo>
                  <a:lnTo>
                    <a:pt x="119414" y="749"/>
                  </a:lnTo>
                  <a:lnTo>
                    <a:pt x="103203" y="0"/>
                  </a:lnTo>
                  <a:close/>
                </a:path>
                <a:path w="221614" h="227964">
                  <a:moveTo>
                    <a:pt x="177964" y="162789"/>
                  </a:moveTo>
                  <a:lnTo>
                    <a:pt x="130498" y="181278"/>
                  </a:lnTo>
                  <a:lnTo>
                    <a:pt x="116822" y="182051"/>
                  </a:lnTo>
                  <a:lnTo>
                    <a:pt x="193231" y="182051"/>
                  </a:lnTo>
                  <a:lnTo>
                    <a:pt x="177964" y="162789"/>
                  </a:lnTo>
                  <a:close/>
                </a:path>
                <a:path w="221614" h="227964">
                  <a:moveTo>
                    <a:pt x="199813" y="45099"/>
                  </a:moveTo>
                  <a:lnTo>
                    <a:pt x="112331" y="45099"/>
                  </a:lnTo>
                  <a:lnTo>
                    <a:pt x="124737" y="46185"/>
                  </a:lnTo>
                  <a:lnTo>
                    <a:pt x="139890" y="51353"/>
                  </a:lnTo>
                  <a:lnTo>
                    <a:pt x="151240" y="59766"/>
                  </a:lnTo>
                  <a:lnTo>
                    <a:pt x="159127" y="70297"/>
                  </a:lnTo>
                  <a:lnTo>
                    <a:pt x="163891" y="81819"/>
                  </a:lnTo>
                  <a:lnTo>
                    <a:pt x="165874" y="93206"/>
                  </a:lnTo>
                  <a:lnTo>
                    <a:pt x="218879" y="93206"/>
                  </a:lnTo>
                  <a:lnTo>
                    <a:pt x="217464" y="85178"/>
                  </a:lnTo>
                  <a:lnTo>
                    <a:pt x="213458" y="71463"/>
                  </a:lnTo>
                  <a:lnTo>
                    <a:pt x="208065" y="58738"/>
                  </a:lnTo>
                  <a:lnTo>
                    <a:pt x="201321" y="47071"/>
                  </a:lnTo>
                  <a:lnTo>
                    <a:pt x="199813" y="45099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4731788" y="4281529"/>
              <a:ext cx="226695" cy="217804"/>
            </a:xfrm>
            <a:custGeom>
              <a:avLst/>
              <a:gdLst/>
              <a:ahLst/>
              <a:cxnLst/>
              <a:rect l="l" t="t" r="r" b="b"/>
              <a:pathLst>
                <a:path w="226695" h="217804">
                  <a:moveTo>
                    <a:pt x="68351" y="0"/>
                  </a:moveTo>
                  <a:lnTo>
                    <a:pt x="4495" y="0"/>
                  </a:lnTo>
                  <a:lnTo>
                    <a:pt x="76847" y="105740"/>
                  </a:lnTo>
                  <a:lnTo>
                    <a:pt x="0" y="217195"/>
                  </a:lnTo>
                  <a:lnTo>
                    <a:pt x="63385" y="217195"/>
                  </a:lnTo>
                  <a:lnTo>
                    <a:pt x="113258" y="143916"/>
                  </a:lnTo>
                  <a:lnTo>
                    <a:pt x="175424" y="143916"/>
                  </a:lnTo>
                  <a:lnTo>
                    <a:pt x="148780" y="105740"/>
                  </a:lnTo>
                  <a:lnTo>
                    <a:pt x="175456" y="67005"/>
                  </a:lnTo>
                  <a:lnTo>
                    <a:pt x="113258" y="67005"/>
                  </a:lnTo>
                  <a:lnTo>
                    <a:pt x="68351" y="0"/>
                  </a:lnTo>
                  <a:close/>
                </a:path>
                <a:path w="226695" h="217804">
                  <a:moveTo>
                    <a:pt x="175424" y="143916"/>
                  </a:moveTo>
                  <a:lnTo>
                    <a:pt x="113258" y="143916"/>
                  </a:lnTo>
                  <a:lnTo>
                    <a:pt x="162712" y="217195"/>
                  </a:lnTo>
                  <a:lnTo>
                    <a:pt x="226568" y="217195"/>
                  </a:lnTo>
                  <a:lnTo>
                    <a:pt x="175424" y="143916"/>
                  </a:lnTo>
                  <a:close/>
                </a:path>
                <a:path w="226695" h="217804">
                  <a:moveTo>
                    <a:pt x="221602" y="0"/>
                  </a:moveTo>
                  <a:lnTo>
                    <a:pt x="157810" y="0"/>
                  </a:lnTo>
                  <a:lnTo>
                    <a:pt x="113258" y="67005"/>
                  </a:lnTo>
                  <a:lnTo>
                    <a:pt x="175456" y="67005"/>
                  </a:lnTo>
                  <a:lnTo>
                    <a:pt x="221602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4289235" y="2552395"/>
              <a:ext cx="664210" cy="666115"/>
            </a:xfrm>
            <a:custGeom>
              <a:avLst/>
              <a:gdLst/>
              <a:ahLst/>
              <a:cxnLst/>
              <a:rect l="l" t="t" r="r" b="b"/>
              <a:pathLst>
                <a:path w="664210" h="666114">
                  <a:moveTo>
                    <a:pt x="664222" y="0"/>
                  </a:moveTo>
                  <a:lnTo>
                    <a:pt x="185762" y="0"/>
                  </a:lnTo>
                  <a:lnTo>
                    <a:pt x="0" y="185775"/>
                  </a:lnTo>
                  <a:lnTo>
                    <a:pt x="477050" y="185775"/>
                  </a:lnTo>
                  <a:lnTo>
                    <a:pt x="477050" y="665657"/>
                  </a:lnTo>
                  <a:lnTo>
                    <a:pt x="664222" y="478485"/>
                  </a:lnTo>
                  <a:lnTo>
                    <a:pt x="664222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4289233" y="3311780"/>
              <a:ext cx="664210" cy="665480"/>
            </a:xfrm>
            <a:custGeom>
              <a:avLst/>
              <a:gdLst/>
              <a:ahLst/>
              <a:cxnLst/>
              <a:rect l="l" t="t" r="r" b="b"/>
              <a:pathLst>
                <a:path w="664210" h="665479">
                  <a:moveTo>
                    <a:pt x="477050" y="0"/>
                  </a:moveTo>
                  <a:lnTo>
                    <a:pt x="477050" y="479183"/>
                  </a:lnTo>
                  <a:lnTo>
                    <a:pt x="0" y="479183"/>
                  </a:lnTo>
                  <a:lnTo>
                    <a:pt x="185775" y="664972"/>
                  </a:lnTo>
                  <a:lnTo>
                    <a:pt x="664222" y="664997"/>
                  </a:lnTo>
                  <a:lnTo>
                    <a:pt x="664222" y="187185"/>
                  </a:lnTo>
                  <a:lnTo>
                    <a:pt x="47705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/>
            <p:cNvSpPr/>
            <p:nvPr/>
          </p:nvSpPr>
          <p:spPr>
            <a:xfrm>
              <a:off x="3529074" y="2552397"/>
              <a:ext cx="664845" cy="666115"/>
            </a:xfrm>
            <a:custGeom>
              <a:avLst/>
              <a:gdLst/>
              <a:ahLst/>
              <a:cxnLst/>
              <a:rect l="l" t="t" r="r" b="b"/>
              <a:pathLst>
                <a:path w="664845" h="666114">
                  <a:moveTo>
                    <a:pt x="478497" y="0"/>
                  </a:moveTo>
                  <a:lnTo>
                    <a:pt x="0" y="0"/>
                  </a:lnTo>
                  <a:lnTo>
                    <a:pt x="0" y="478485"/>
                  </a:lnTo>
                  <a:lnTo>
                    <a:pt x="187172" y="665657"/>
                  </a:lnTo>
                  <a:lnTo>
                    <a:pt x="187172" y="185775"/>
                  </a:lnTo>
                  <a:lnTo>
                    <a:pt x="664286" y="185775"/>
                  </a:lnTo>
                  <a:lnTo>
                    <a:pt x="478497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/>
            <p:cNvSpPr/>
            <p:nvPr/>
          </p:nvSpPr>
          <p:spPr>
            <a:xfrm>
              <a:off x="3529074" y="3311725"/>
              <a:ext cx="664845" cy="665480"/>
            </a:xfrm>
            <a:custGeom>
              <a:avLst/>
              <a:gdLst/>
              <a:ahLst/>
              <a:cxnLst/>
              <a:rect l="l" t="t" r="r" b="b"/>
              <a:pathLst>
                <a:path w="664845" h="665479">
                  <a:moveTo>
                    <a:pt x="187172" y="0"/>
                  </a:moveTo>
                  <a:lnTo>
                    <a:pt x="0" y="187223"/>
                  </a:lnTo>
                  <a:lnTo>
                    <a:pt x="0" y="665035"/>
                  </a:lnTo>
                  <a:lnTo>
                    <a:pt x="478447" y="664997"/>
                  </a:lnTo>
                  <a:lnTo>
                    <a:pt x="664286" y="479234"/>
                  </a:lnTo>
                  <a:lnTo>
                    <a:pt x="187172" y="479234"/>
                  </a:lnTo>
                  <a:lnTo>
                    <a:pt x="187172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4655909" y="1818754"/>
            <a:ext cx="6167438" cy="1838325"/>
          </a:xfrm>
        </p:spPr>
        <p:txBody>
          <a:bodyPr>
            <a:normAutofit/>
          </a:bodyPr>
          <a:lstStyle>
            <a:lvl1pPr marL="0" indent="0">
              <a:lnSpc>
                <a:spcPts val="3100"/>
              </a:lnSpc>
              <a:buNone/>
              <a:defRPr sz="4000" b="0" i="1" kern="900" spc="0" baseline="0">
                <a:solidFill>
                  <a:schemeClr val="bg1"/>
                </a:solidFill>
                <a:latin typeface="Proxima Nova Cn Rg" panose="02000506030000020004" pitchFamily="2" charset="0"/>
              </a:defRPr>
            </a:lvl1pPr>
          </a:lstStyle>
          <a:p>
            <a:pPr lvl="0"/>
            <a:r>
              <a:rPr lang="uk-UA" dirty="0"/>
              <a:t>Пример заголовка</a:t>
            </a:r>
          </a:p>
          <a:p>
            <a:pPr lvl="0"/>
            <a:r>
              <a:rPr lang="uk-UA" dirty="0" err="1"/>
              <a:t>презентации</a:t>
            </a:r>
            <a:r>
              <a:rPr lang="uk-UA" dirty="0"/>
              <a:t> не </a:t>
            </a:r>
            <a:r>
              <a:rPr lang="uk-UA" dirty="0" err="1"/>
              <a:t>более</a:t>
            </a:r>
            <a:r>
              <a:rPr lang="uk-UA" dirty="0"/>
              <a:t> </a:t>
            </a:r>
            <a:r>
              <a:rPr lang="uk-UA" dirty="0" err="1"/>
              <a:t>тр</a:t>
            </a:r>
            <a:r>
              <a:rPr lang="ru-RU" dirty="0" err="1"/>
              <a:t>ёх</a:t>
            </a:r>
            <a:endParaRPr lang="ru-RU" dirty="0"/>
          </a:p>
          <a:p>
            <a:pPr lvl="0"/>
            <a:r>
              <a:rPr lang="ru-RU" dirty="0"/>
              <a:t>строк по </a:t>
            </a:r>
            <a:r>
              <a:rPr lang="ru-RU" dirty="0" err="1"/>
              <a:t>длинне</a:t>
            </a:r>
            <a:endParaRPr lang="ru-RU" dirty="0"/>
          </a:p>
        </p:txBody>
      </p:sp>
      <p:sp>
        <p:nvSpPr>
          <p:cNvPr id="25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4161385" y="4132744"/>
            <a:ext cx="6671455" cy="373941"/>
          </a:xfrm>
        </p:spPr>
        <p:txBody>
          <a:bodyPr>
            <a:noAutofit/>
          </a:bodyPr>
          <a:lstStyle>
            <a:lvl1pPr marL="0" indent="0">
              <a:lnSpc>
                <a:spcPts val="3100"/>
              </a:lnSpc>
              <a:buNone/>
              <a:defRPr sz="2400" b="0" i="1" kern="900" spc="0" baseline="0">
                <a:solidFill>
                  <a:schemeClr val="bg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ФАМИЛИЯ ИМЯ ОТЧЕСТВО</a:t>
            </a:r>
            <a:endParaRPr lang="ru-RU" dirty="0"/>
          </a:p>
        </p:txBody>
      </p:sp>
      <p:sp>
        <p:nvSpPr>
          <p:cNvPr id="28" name="Текст 22"/>
          <p:cNvSpPr>
            <a:spLocks noGrp="1"/>
          </p:cNvSpPr>
          <p:nvPr>
            <p:ph type="body" sz="quarter" idx="12" hasCustomPrompt="1"/>
          </p:nvPr>
        </p:nvSpPr>
        <p:spPr>
          <a:xfrm>
            <a:off x="4142724" y="4524630"/>
            <a:ext cx="6671455" cy="373941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 i="1" kern="900" spc="0" baseline="0">
                <a:solidFill>
                  <a:schemeClr val="bg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ru-RU"/>
              <a:t>Должность докладчика должность</a:t>
            </a:r>
          </a:p>
          <a:p>
            <a:pPr lvl="0"/>
            <a:r>
              <a:rPr lang="ru-RU"/>
              <a:t>докладчика 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5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1" y="0"/>
            <a:ext cx="6278880" cy="6855737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1345690" y="1710266"/>
            <a:ext cx="10846310" cy="3976697"/>
          </a:xfrm>
          <a:custGeom>
            <a:avLst/>
            <a:gdLst/>
            <a:ahLst/>
            <a:cxnLst/>
            <a:rect l="l" t="t" r="r" b="b"/>
            <a:pathLst>
              <a:path w="15372715" h="5636259">
                <a:moveTo>
                  <a:pt x="15372643" y="5636044"/>
                </a:moveTo>
                <a:lnTo>
                  <a:pt x="0" y="5636044"/>
                </a:lnTo>
                <a:lnTo>
                  <a:pt x="1197978" y="0"/>
                </a:lnTo>
                <a:lnTo>
                  <a:pt x="15372643" y="0"/>
                </a:lnTo>
                <a:lnTo>
                  <a:pt x="15372643" y="5636044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812218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47" y="0"/>
            <a:ext cx="6280953" cy="6858000"/>
          </a:xfrm>
          <a:prstGeom prst="rect">
            <a:avLst/>
          </a:prstGeom>
        </p:spPr>
      </p:pic>
      <p:sp>
        <p:nvSpPr>
          <p:cNvPr id="19" name="object 3"/>
          <p:cNvSpPr/>
          <p:nvPr/>
        </p:nvSpPr>
        <p:spPr>
          <a:xfrm>
            <a:off x="5720080" y="1945836"/>
            <a:ext cx="6471920" cy="4084600"/>
          </a:xfrm>
          <a:custGeom>
            <a:avLst/>
            <a:gdLst/>
            <a:ahLst/>
            <a:cxnLst/>
            <a:rect l="l" t="t" r="r" b="b"/>
            <a:pathLst>
              <a:path w="9159875" h="5781040">
                <a:moveTo>
                  <a:pt x="9159601" y="5780697"/>
                </a:moveTo>
                <a:lnTo>
                  <a:pt x="0" y="5780697"/>
                </a:lnTo>
                <a:lnTo>
                  <a:pt x="1228725" y="0"/>
                </a:lnTo>
                <a:lnTo>
                  <a:pt x="9159601" y="0"/>
                </a:lnTo>
                <a:lnTo>
                  <a:pt x="9159601" y="5780697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091768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59" y="428"/>
            <a:ext cx="6302041" cy="6857143"/>
          </a:xfrm>
          <a:prstGeom prst="rect">
            <a:avLst/>
          </a:prstGeom>
        </p:spPr>
      </p:pic>
      <p:sp>
        <p:nvSpPr>
          <p:cNvPr id="24" name="object 5"/>
          <p:cNvSpPr/>
          <p:nvPr/>
        </p:nvSpPr>
        <p:spPr>
          <a:xfrm>
            <a:off x="5806440" y="1688806"/>
            <a:ext cx="6385560" cy="4332147"/>
          </a:xfrm>
          <a:custGeom>
            <a:avLst/>
            <a:gdLst/>
            <a:ahLst/>
            <a:cxnLst/>
            <a:rect l="l" t="t" r="r" b="b"/>
            <a:pathLst>
              <a:path w="9051925" h="6141084">
                <a:moveTo>
                  <a:pt x="9051600" y="6140703"/>
                </a:moveTo>
                <a:lnTo>
                  <a:pt x="0" y="6140703"/>
                </a:lnTo>
                <a:lnTo>
                  <a:pt x="1305247" y="0"/>
                </a:lnTo>
                <a:lnTo>
                  <a:pt x="9051600" y="0"/>
                </a:lnTo>
                <a:lnTo>
                  <a:pt x="9051600" y="6140703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90833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59" y="428"/>
            <a:ext cx="6302041" cy="685714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  <p:sp>
        <p:nvSpPr>
          <p:cNvPr id="19" name="object 5"/>
          <p:cNvSpPr/>
          <p:nvPr/>
        </p:nvSpPr>
        <p:spPr>
          <a:xfrm>
            <a:off x="5806440" y="1688806"/>
            <a:ext cx="6385560" cy="4332147"/>
          </a:xfrm>
          <a:custGeom>
            <a:avLst/>
            <a:gdLst/>
            <a:ahLst/>
            <a:cxnLst/>
            <a:rect l="l" t="t" r="r" b="b"/>
            <a:pathLst>
              <a:path w="9051925" h="6141084">
                <a:moveTo>
                  <a:pt x="9051600" y="6140703"/>
                </a:moveTo>
                <a:lnTo>
                  <a:pt x="0" y="6140703"/>
                </a:lnTo>
                <a:lnTo>
                  <a:pt x="1305247" y="0"/>
                </a:lnTo>
                <a:lnTo>
                  <a:pt x="9051600" y="0"/>
                </a:lnTo>
                <a:lnTo>
                  <a:pt x="9051600" y="6140703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1562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10" y="0"/>
            <a:ext cx="7672490" cy="6858000"/>
          </a:xfrm>
          <a:prstGeom prst="rect">
            <a:avLst/>
          </a:prstGeom>
        </p:spPr>
      </p:pic>
      <p:sp>
        <p:nvSpPr>
          <p:cNvPr id="19" name="object 3"/>
          <p:cNvSpPr/>
          <p:nvPr/>
        </p:nvSpPr>
        <p:spPr>
          <a:xfrm>
            <a:off x="4591020" y="1487031"/>
            <a:ext cx="6719577" cy="4196196"/>
          </a:xfrm>
          <a:custGeom>
            <a:avLst/>
            <a:gdLst/>
            <a:ahLst/>
            <a:cxnLst/>
            <a:rect l="l" t="t" r="r" b="b"/>
            <a:pathLst>
              <a:path w="9491344" h="5927090">
                <a:moveTo>
                  <a:pt x="0" y="5926505"/>
                </a:moveTo>
                <a:lnTo>
                  <a:pt x="8231390" y="5926505"/>
                </a:lnTo>
                <a:lnTo>
                  <a:pt x="9491108" y="0"/>
                </a:lnTo>
                <a:lnTo>
                  <a:pt x="1259717" y="0"/>
                </a:lnTo>
                <a:lnTo>
                  <a:pt x="0" y="59265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45715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4394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"/>
            <a:ext cx="12192000" cy="6852961"/>
          </a:xfrm>
          <a:prstGeom prst="rect">
            <a:avLst/>
          </a:prstGeom>
        </p:spPr>
      </p:pic>
      <p:sp>
        <p:nvSpPr>
          <p:cNvPr id="45" name="object 15"/>
          <p:cNvSpPr/>
          <p:nvPr/>
        </p:nvSpPr>
        <p:spPr>
          <a:xfrm>
            <a:off x="9669815" y="1981"/>
            <a:ext cx="1286365" cy="6020205"/>
          </a:xfrm>
          <a:custGeom>
            <a:avLst/>
            <a:gdLst/>
            <a:ahLst/>
            <a:cxnLst/>
            <a:rect l="l" t="t" r="r" b="b"/>
            <a:pathLst>
              <a:path w="1823719" h="8535035">
                <a:moveTo>
                  <a:pt x="1814106" y="4"/>
                </a:moveTo>
                <a:lnTo>
                  <a:pt x="1823631" y="4"/>
                </a:lnTo>
                <a:lnTo>
                  <a:pt x="9524" y="8534704"/>
                </a:lnTo>
                <a:lnTo>
                  <a:pt x="0" y="8534704"/>
                </a:lnTo>
                <a:lnTo>
                  <a:pt x="1814106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5"/>
          <p:cNvSpPr txBox="1"/>
          <p:nvPr/>
        </p:nvSpPr>
        <p:spPr>
          <a:xfrm>
            <a:off x="8087082" y="5755018"/>
            <a:ext cx="25404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i="1" spc="25" dirty="0">
                <a:solidFill>
                  <a:srgbClr val="231F20"/>
                </a:solidFill>
                <a:latin typeface="Proxima Nova ExCn Lt"/>
                <a:cs typeface="Proxima Nova ExCn Lt"/>
              </a:rPr>
              <a:t>WWW.ROSTEC.RU</a:t>
            </a:r>
            <a:endParaRPr sz="2000" dirty="0">
              <a:solidFill>
                <a:srgbClr val="231F20"/>
              </a:solidFill>
              <a:latin typeface="Proxima Nova ExCn Lt"/>
              <a:cs typeface="Proxima Nova ExCn Lt"/>
            </a:endParaRPr>
          </a:p>
        </p:txBody>
      </p:sp>
    </p:spTree>
    <p:extLst>
      <p:ext uri="{BB962C8B-B14F-4D97-AF65-F5344CB8AC3E}">
        <p14:creationId xmlns:p14="http://schemas.microsoft.com/office/powerpoint/2010/main" val="98781229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E1B2-534B-4BB2-ADFA-9942F68312CF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  <p:sp>
        <p:nvSpPr>
          <p:cNvPr id="2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9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1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28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/>
        </p:nvSpPr>
        <p:spPr>
          <a:xfrm>
            <a:off x="3583733" y="0"/>
            <a:ext cx="8608267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/>
          <p:cNvSpPr/>
          <p:nvPr/>
        </p:nvSpPr>
        <p:spPr>
          <a:xfrm>
            <a:off x="1909823" y="1196975"/>
            <a:ext cx="10282177" cy="4190814"/>
          </a:xfrm>
          <a:custGeom>
            <a:avLst/>
            <a:gdLst/>
            <a:ahLst/>
            <a:cxnLst/>
            <a:rect l="l" t="t" r="r" b="b"/>
            <a:pathLst>
              <a:path w="14542135" h="5927090">
                <a:moveTo>
                  <a:pt x="14542020" y="5926505"/>
                </a:moveTo>
                <a:lnTo>
                  <a:pt x="0" y="5926505"/>
                </a:lnTo>
                <a:lnTo>
                  <a:pt x="1259717" y="0"/>
                </a:lnTo>
                <a:lnTo>
                  <a:pt x="14542020" y="0"/>
                </a:lnTo>
                <a:lnTo>
                  <a:pt x="14542020" y="5926505"/>
                </a:lnTo>
                <a:close/>
              </a:path>
            </a:pathLst>
          </a:custGeom>
          <a:solidFill>
            <a:srgbClr val="682383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2850953" y="1653393"/>
            <a:ext cx="1672279" cy="856127"/>
          </a:xfrm>
        </p:spPr>
        <p:txBody>
          <a:bodyPr>
            <a:noAutofit/>
          </a:bodyPr>
          <a:lstStyle>
            <a:lvl1pPr marL="0" indent="0">
              <a:lnSpc>
                <a:spcPts val="2900"/>
              </a:lnSpc>
              <a:spcBef>
                <a:spcPts val="0"/>
              </a:spcBef>
              <a:buNone/>
              <a:defRPr sz="2000" b="0" i="1" kern="900" spc="0" baseline="0">
                <a:solidFill>
                  <a:schemeClr val="bg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 ФАМИЛИЯ </a:t>
            </a:r>
            <a:br>
              <a:rPr lang="uk-UA" dirty="0"/>
            </a:br>
            <a:r>
              <a:rPr lang="uk-UA" dirty="0"/>
              <a:t>ИМЯ ОТЧЕСТВО</a:t>
            </a:r>
            <a:endParaRPr lang="ru-RU" dirty="0"/>
          </a:p>
        </p:txBody>
      </p:sp>
      <p:sp>
        <p:nvSpPr>
          <p:cNvPr id="21" name="Текст 22"/>
          <p:cNvSpPr>
            <a:spLocks noGrp="1"/>
          </p:cNvSpPr>
          <p:nvPr>
            <p:ph type="body" sz="quarter" idx="12" hasCustomPrompt="1"/>
          </p:nvPr>
        </p:nvSpPr>
        <p:spPr>
          <a:xfrm>
            <a:off x="2721595" y="2512950"/>
            <a:ext cx="1492266" cy="373941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200" b="0" i="1" kern="900" spc="0" baseline="0">
                <a:solidFill>
                  <a:schemeClr val="bg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ru-RU" dirty="0"/>
              <a:t>Должность докладчика </a:t>
            </a:r>
          </a:p>
          <a:p>
            <a:pPr lvl="0"/>
            <a:r>
              <a:rPr lang="ru-RU" dirty="0"/>
              <a:t>докладчика</a:t>
            </a:r>
          </a:p>
        </p:txBody>
      </p:sp>
      <p:sp>
        <p:nvSpPr>
          <p:cNvPr id="22" name="Текст 22"/>
          <p:cNvSpPr>
            <a:spLocks noGrp="1"/>
          </p:cNvSpPr>
          <p:nvPr>
            <p:ph type="body" sz="quarter" idx="24" hasCustomPrompt="1"/>
          </p:nvPr>
        </p:nvSpPr>
        <p:spPr>
          <a:xfrm>
            <a:off x="4428136" y="1694374"/>
            <a:ext cx="5794109" cy="3221505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000" b="0" i="1" kern="900" spc="0" baseline="0">
                <a:solidFill>
                  <a:schemeClr val="bg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ru-RU" dirty="0"/>
              <a:t>             </a:t>
            </a:r>
            <a:r>
              <a:rPr lang="ru-RU" dirty="0" err="1"/>
              <a:t>Мновате</a:t>
            </a:r>
            <a:r>
              <a:rPr lang="ru-RU" dirty="0"/>
              <a:t> </a:t>
            </a:r>
            <a:r>
              <a:rPr lang="ru-RU" dirty="0" err="1"/>
              <a:t>скоторч</a:t>
            </a:r>
            <a:r>
              <a:rPr lang="ru-RU" dirty="0"/>
              <a:t> </a:t>
            </a:r>
            <a:r>
              <a:rPr lang="ru-RU" dirty="0" err="1"/>
              <a:t>ескиемы</a:t>
            </a:r>
            <a:r>
              <a:rPr lang="ru-RU" dirty="0"/>
              <a:t> мощный к любые </a:t>
            </a:r>
            <a:r>
              <a:rPr lang="ru-RU" dirty="0" err="1"/>
              <a:t>равнесп</a:t>
            </a:r>
            <a:r>
              <a:rPr lang="ru-RU" dirty="0"/>
              <a:t> </a:t>
            </a:r>
            <a:r>
              <a:rPr lang="ru-RU" dirty="0" err="1"/>
              <a:t>ечивнени</a:t>
            </a:r>
            <a:r>
              <a:rPr lang="ru-RU" dirty="0"/>
              <a:t>,</a:t>
            </a:r>
          </a:p>
          <a:p>
            <a:pPr lvl="0"/>
            <a:r>
              <a:rPr lang="ru-RU" dirty="0"/>
              <a:t>           </a:t>
            </a:r>
            <a:r>
              <a:rPr lang="ru-RU" dirty="0" err="1"/>
              <a:t>вышает</a:t>
            </a:r>
            <a:r>
              <a:rPr lang="ru-RU" dirty="0"/>
              <a:t> </a:t>
            </a:r>
            <a:r>
              <a:rPr lang="ru-RU" dirty="0" err="1"/>
              <a:t>вышает</a:t>
            </a:r>
            <a:r>
              <a:rPr lang="ru-RU" dirty="0"/>
              <a:t> </a:t>
            </a:r>
            <a:r>
              <a:rPr lang="ru-RU" dirty="0" err="1"/>
              <a:t>абойте</a:t>
            </a:r>
            <a:r>
              <a:rPr lang="ru-RU" dirty="0"/>
              <a:t> </a:t>
            </a:r>
            <a:r>
              <a:rPr lang="ru-RU" dirty="0" err="1"/>
              <a:t>стируемени</a:t>
            </a:r>
            <a:r>
              <a:rPr lang="ru-RU" dirty="0"/>
              <a:t> </a:t>
            </a:r>
            <a:r>
              <a:rPr lang="ru-RU" dirty="0" err="1"/>
              <a:t>поваетн</a:t>
            </a:r>
            <a:r>
              <a:rPr lang="ru-RU" dirty="0"/>
              <a:t> </a:t>
            </a:r>
            <a:r>
              <a:rPr lang="ru-RU" dirty="0" err="1"/>
              <a:t>остворн</a:t>
            </a:r>
            <a:r>
              <a:rPr lang="ru-RU" dirty="0"/>
              <a:t> </a:t>
            </a:r>
            <a:r>
              <a:rPr lang="ru-RU" dirty="0" err="1"/>
              <a:t>ослойна</a:t>
            </a:r>
            <a:endParaRPr lang="ru-RU" dirty="0"/>
          </a:p>
          <a:p>
            <a:pPr lvl="0"/>
            <a:r>
              <a:rPr lang="ru-RU" dirty="0"/>
              <a:t>          </a:t>
            </a:r>
            <a:r>
              <a:rPr lang="ru-RU" dirty="0" err="1"/>
              <a:t>файло</a:t>
            </a:r>
            <a:r>
              <a:rPr lang="ru-RU" dirty="0"/>
              <a:t> </a:t>
            </a:r>
            <a:r>
              <a:rPr lang="ru-RU" dirty="0" err="1"/>
              <a:t>выволько</a:t>
            </a:r>
            <a:r>
              <a:rPr lang="ru-RU" dirty="0"/>
              <a:t> </a:t>
            </a:r>
            <a:r>
              <a:rPr lang="ru-RU" dirty="0" err="1"/>
              <a:t>волютно</a:t>
            </a:r>
            <a:r>
              <a:rPr lang="ru-RU" dirty="0"/>
              <a:t> </a:t>
            </a:r>
            <a:r>
              <a:rPr lang="ru-RU" dirty="0" err="1"/>
              <a:t>строготмению</a:t>
            </a:r>
            <a:r>
              <a:rPr lang="ru-RU" dirty="0"/>
              <a:t> </a:t>
            </a:r>
            <a:r>
              <a:rPr lang="ru-RU" dirty="0" err="1"/>
              <a:t>срода</a:t>
            </a:r>
            <a:r>
              <a:rPr lang="ru-RU" dirty="0"/>
              <a:t> в </a:t>
            </a:r>
            <a:r>
              <a:rPr lang="ru-RU" dirty="0" err="1"/>
              <a:t>сродготы</a:t>
            </a:r>
            <a:r>
              <a:rPr lang="ru-RU" dirty="0"/>
              <a:t>,</a:t>
            </a:r>
          </a:p>
          <a:p>
            <a:pPr lvl="0"/>
            <a:r>
              <a:rPr lang="ru-RU" dirty="0"/>
              <a:t>        </a:t>
            </a:r>
            <a:r>
              <a:rPr lang="ru-RU" dirty="0" err="1"/>
              <a:t>колни</a:t>
            </a:r>
            <a:r>
              <a:rPr lang="ru-RU" dirty="0"/>
              <a:t>, </a:t>
            </a:r>
            <a:r>
              <a:rPr lang="ru-RU" dirty="0" err="1"/>
              <a:t>ругиемые</a:t>
            </a:r>
            <a:r>
              <a:rPr lang="ru-RU" dirty="0"/>
              <a:t> и </a:t>
            </a:r>
            <a:r>
              <a:rPr lang="ru-RU" dirty="0" err="1"/>
              <a:t>прозроваммы</a:t>
            </a:r>
            <a:r>
              <a:rPr lang="ru-RU" dirty="0"/>
              <a:t> </a:t>
            </a:r>
            <a:r>
              <a:rPr lang="ru-RU" dirty="0" err="1"/>
              <a:t>заммы</a:t>
            </a:r>
            <a:r>
              <a:rPr lang="ru-RU" dirty="0"/>
              <a:t> может </a:t>
            </a:r>
            <a:r>
              <a:rPr lang="ru-RU" dirty="0" err="1"/>
              <a:t>выполять</a:t>
            </a:r>
            <a:r>
              <a:rPr lang="ru-RU" dirty="0"/>
              <a:t> не</a:t>
            </a:r>
          </a:p>
          <a:p>
            <a:pPr lvl="0"/>
            <a:r>
              <a:rPr lang="ru-RU" dirty="0"/>
              <a:t>       </a:t>
            </a:r>
            <a:r>
              <a:rPr lang="ru-RU" dirty="0" err="1"/>
              <a:t>телько</a:t>
            </a:r>
            <a:r>
              <a:rPr lang="ru-RU" dirty="0"/>
              <a:t> </a:t>
            </a:r>
            <a:r>
              <a:rPr lang="ru-RU" dirty="0" err="1"/>
              <a:t>проглаг</a:t>
            </a:r>
            <a:r>
              <a:rPr lang="ru-RU" dirty="0"/>
              <a:t> </a:t>
            </a:r>
            <a:r>
              <a:rPr lang="ru-RU" dirty="0" err="1"/>
              <a:t>ословыв</a:t>
            </a:r>
            <a:r>
              <a:rPr lang="ru-RU" dirty="0"/>
              <a:t> </a:t>
            </a:r>
            <a:r>
              <a:rPr lang="ru-RU" dirty="0" err="1"/>
              <a:t>орчесь</a:t>
            </a:r>
            <a:r>
              <a:rPr lang="ru-RU" dirty="0"/>
              <a:t> </a:t>
            </a:r>
            <a:r>
              <a:rPr lang="ru-RU" dirty="0" err="1"/>
              <a:t>пов</a:t>
            </a:r>
            <a:r>
              <a:rPr lang="ru-RU" dirty="0"/>
              <a:t> </a:t>
            </a:r>
            <a:r>
              <a:rPr lang="ru-RU" dirty="0" err="1"/>
              <a:t>вать</a:t>
            </a:r>
            <a:r>
              <a:rPr lang="ru-RU" dirty="0"/>
              <a:t> </a:t>
            </a:r>
            <a:r>
              <a:rPr lang="ru-RU" dirty="0" err="1"/>
              <a:t>надейст</a:t>
            </a:r>
            <a:r>
              <a:rPr lang="ru-RU" dirty="0"/>
              <a:t> </a:t>
            </a:r>
            <a:r>
              <a:rPr lang="ru-RU" dirty="0" err="1"/>
              <a:t>орнослойная</a:t>
            </a:r>
            <a:endParaRPr lang="ru-RU" dirty="0"/>
          </a:p>
          <a:p>
            <a:pPr lvl="0"/>
            <a:r>
              <a:rPr lang="ru-RU" dirty="0"/>
              <a:t>    элем </a:t>
            </a:r>
            <a:r>
              <a:rPr lang="ru-RU" dirty="0" err="1"/>
              <a:t>срокуме</a:t>
            </a:r>
            <a:r>
              <a:rPr lang="ru-RU" dirty="0"/>
              <a:t> </a:t>
            </a:r>
            <a:r>
              <a:rPr lang="ru-RU" dirty="0" err="1"/>
              <a:t>римени</a:t>
            </a:r>
            <a:r>
              <a:rPr lang="ru-RU" dirty="0"/>
              <a:t>, </a:t>
            </a:r>
            <a:r>
              <a:rPr lang="ru-RU" dirty="0" err="1"/>
              <a:t>вольколнию</a:t>
            </a:r>
            <a:r>
              <a:rPr lang="ru-RU" dirty="0"/>
              <a:t> </a:t>
            </a:r>
            <a:r>
              <a:rPr lang="ru-RU" dirty="0" err="1"/>
              <a:t>ствией</a:t>
            </a:r>
            <a:r>
              <a:rPr lang="ru-RU" dirty="0"/>
              <a:t> в с </a:t>
            </a:r>
            <a:r>
              <a:rPr lang="ru-RU" dirty="0" err="1"/>
              <a:t>веродукаций</a:t>
            </a:r>
            <a:r>
              <a:rPr lang="ru-RU" dirty="0"/>
              <a:t>. </a:t>
            </a:r>
            <a:r>
              <a:rPr lang="ru-RU" dirty="0" err="1"/>
              <a:t>Онию</a:t>
            </a:r>
            <a:endParaRPr lang="ru-RU" dirty="0"/>
          </a:p>
          <a:p>
            <a:pPr lvl="0"/>
            <a:r>
              <a:rPr lang="ru-RU" dirty="0"/>
              <a:t>   </a:t>
            </a:r>
            <a:r>
              <a:rPr lang="ru-RU" dirty="0" err="1"/>
              <a:t>выподактиров</a:t>
            </a:r>
            <a:r>
              <a:rPr lang="ru-RU" dirty="0"/>
              <a:t> </a:t>
            </a:r>
            <a:r>
              <a:rPr lang="ru-RU" dirty="0" err="1"/>
              <a:t>сть</a:t>
            </a:r>
            <a:r>
              <a:rPr lang="ru-RU" dirty="0"/>
              <a:t> </a:t>
            </a:r>
            <a:r>
              <a:rPr lang="ru-RU" dirty="0" err="1"/>
              <a:t>срание</a:t>
            </a:r>
            <a:r>
              <a:rPr lang="ru-RU" dirty="0"/>
              <a:t> их </a:t>
            </a:r>
            <a:r>
              <a:rPr lang="ru-RU" dirty="0" err="1"/>
              <a:t>публицы</a:t>
            </a:r>
            <a:r>
              <a:rPr lang="ru-RU" dirty="0"/>
              <a:t> </a:t>
            </a:r>
            <a:r>
              <a:rPr lang="ru-RU" dirty="0" err="1"/>
              <a:t>заментивно</a:t>
            </a:r>
            <a:r>
              <a:rPr lang="ru-RU" dirty="0"/>
              <a:t> </a:t>
            </a:r>
            <a:r>
              <a:rPr lang="ru-RU" dirty="0" err="1"/>
              <a:t>преда</a:t>
            </a:r>
            <a:r>
              <a:rPr lang="ru-RU" dirty="0"/>
              <a:t> </a:t>
            </a:r>
            <a:r>
              <a:rPr lang="ru-RU" dirty="0" err="1"/>
              <a:t>длять</a:t>
            </a:r>
            <a:endParaRPr lang="ru-RU" dirty="0"/>
          </a:p>
          <a:p>
            <a:pPr lvl="0"/>
            <a:r>
              <a:rPr lang="ru-RU" dirty="0"/>
              <a:t> </a:t>
            </a:r>
            <a:r>
              <a:rPr lang="ru-RU" dirty="0" err="1"/>
              <a:t>Мновате</a:t>
            </a:r>
            <a:r>
              <a:rPr lang="ru-RU" dirty="0"/>
              <a:t> </a:t>
            </a:r>
            <a:r>
              <a:rPr lang="ru-RU" dirty="0" err="1"/>
              <a:t>скоторч</a:t>
            </a:r>
            <a:r>
              <a:rPr lang="ru-RU" dirty="0"/>
              <a:t> </a:t>
            </a:r>
            <a:r>
              <a:rPr lang="ru-RU" dirty="0" err="1"/>
              <a:t>ескиемы</a:t>
            </a:r>
            <a:r>
              <a:rPr lang="ru-RU" dirty="0"/>
              <a:t> мощный к любые </a:t>
            </a:r>
            <a:r>
              <a:rPr lang="ru-RU" dirty="0" err="1"/>
              <a:t>равнесп</a:t>
            </a:r>
            <a:r>
              <a:rPr lang="ru-RU" dirty="0"/>
              <a:t> </a:t>
            </a:r>
            <a:r>
              <a:rPr lang="ru-RU" dirty="0" err="1"/>
              <a:t>ечивнени</a:t>
            </a:r>
            <a:r>
              <a:rPr lang="ru-RU" dirty="0"/>
              <a:t>,</a:t>
            </a:r>
          </a:p>
          <a:p>
            <a:pPr lvl="0"/>
            <a:r>
              <a:rPr lang="ru-RU" dirty="0" err="1"/>
              <a:t>вышает</a:t>
            </a:r>
            <a:r>
              <a:rPr lang="ru-RU" dirty="0"/>
              <a:t> </a:t>
            </a:r>
            <a:r>
              <a:rPr lang="ru-RU" dirty="0" err="1"/>
              <a:t>вышает</a:t>
            </a:r>
            <a:r>
              <a:rPr lang="ru-RU" dirty="0"/>
              <a:t> </a:t>
            </a:r>
            <a:r>
              <a:rPr lang="ru-RU" dirty="0" err="1"/>
              <a:t>абойте</a:t>
            </a:r>
            <a:r>
              <a:rPr lang="ru-RU" dirty="0"/>
              <a:t> </a:t>
            </a:r>
            <a:r>
              <a:rPr lang="ru-RU" dirty="0" err="1"/>
              <a:t>стируемени</a:t>
            </a:r>
            <a:r>
              <a:rPr lang="ru-RU" dirty="0"/>
              <a:t> </a:t>
            </a:r>
            <a:r>
              <a:rPr lang="ru-RU" dirty="0" err="1"/>
              <a:t>поваетн</a:t>
            </a:r>
            <a:r>
              <a:rPr lang="ru-RU" dirty="0"/>
              <a:t> </a:t>
            </a:r>
            <a:r>
              <a:rPr lang="ru-RU" dirty="0" err="1"/>
              <a:t>остворн</a:t>
            </a:r>
            <a:r>
              <a:rPr lang="ru-RU" dirty="0"/>
              <a:t> </a:t>
            </a:r>
            <a:r>
              <a:rPr lang="ru-RU" dirty="0" err="1"/>
              <a:t>ослойна</a:t>
            </a:r>
            <a:endParaRPr lang="ru-RU" dirty="0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60789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680877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35372146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921" y="0"/>
            <a:ext cx="3365079" cy="6857143"/>
          </a:xfrm>
          <a:prstGeom prst="rect">
            <a:avLst/>
          </a:prstGeom>
        </p:spPr>
      </p:pic>
      <p:sp>
        <p:nvSpPr>
          <p:cNvPr id="15" name="object 3"/>
          <p:cNvSpPr/>
          <p:nvPr/>
        </p:nvSpPr>
        <p:spPr>
          <a:xfrm>
            <a:off x="8737256" y="836297"/>
            <a:ext cx="3454744" cy="5185027"/>
          </a:xfrm>
          <a:custGeom>
            <a:avLst/>
            <a:gdLst/>
            <a:ahLst/>
            <a:cxnLst/>
            <a:rect l="l" t="t" r="r" b="b"/>
            <a:pathLst>
              <a:path w="4896484" h="7348855">
                <a:moveTo>
                  <a:pt x="4895996" y="7348854"/>
                </a:moveTo>
                <a:lnTo>
                  <a:pt x="0" y="7348854"/>
                </a:lnTo>
                <a:lnTo>
                  <a:pt x="1562047" y="0"/>
                </a:lnTo>
                <a:lnTo>
                  <a:pt x="4895996" y="0"/>
                </a:lnTo>
                <a:lnTo>
                  <a:pt x="4895996" y="7348854"/>
                </a:lnTo>
                <a:close/>
              </a:path>
            </a:pathLst>
          </a:custGeom>
          <a:solidFill>
            <a:srgbClr val="682C91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  <p:sp>
        <p:nvSpPr>
          <p:cNvPr id="21" name="object 3"/>
          <p:cNvSpPr/>
          <p:nvPr/>
        </p:nvSpPr>
        <p:spPr>
          <a:xfrm>
            <a:off x="2552700" y="1196975"/>
            <a:ext cx="9639300" cy="5040313"/>
          </a:xfrm>
          <a:custGeom>
            <a:avLst/>
            <a:gdLst/>
            <a:ahLst/>
            <a:cxnLst/>
            <a:rect l="l" t="t" r="r" b="b"/>
            <a:pathLst>
              <a:path w="9159875" h="6875780">
                <a:moveTo>
                  <a:pt x="9159608" y="6875284"/>
                </a:moveTo>
                <a:lnTo>
                  <a:pt x="0" y="6875284"/>
                </a:lnTo>
                <a:lnTo>
                  <a:pt x="1461387" y="0"/>
                </a:lnTo>
                <a:lnTo>
                  <a:pt x="9159606" y="0"/>
                </a:lnTo>
                <a:lnTo>
                  <a:pt x="9159608" y="6875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0212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>
            <a:off x="5892432" y="0"/>
            <a:ext cx="6299568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583679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1" y="0"/>
            <a:ext cx="6278880" cy="6855737"/>
          </a:xfrm>
          <a:prstGeom prst="rect">
            <a:avLst/>
          </a:prstGeom>
        </p:spPr>
      </p:pic>
      <p:sp>
        <p:nvSpPr>
          <p:cNvPr id="16" name="object 3"/>
          <p:cNvSpPr/>
          <p:nvPr/>
        </p:nvSpPr>
        <p:spPr>
          <a:xfrm>
            <a:off x="5815341" y="827508"/>
            <a:ext cx="6376658" cy="5076828"/>
          </a:xfrm>
          <a:custGeom>
            <a:avLst/>
            <a:gdLst/>
            <a:ahLst/>
            <a:cxnLst/>
            <a:rect l="l" t="t" r="r" b="b"/>
            <a:pathLst>
              <a:path w="9024619" h="7185025">
                <a:moveTo>
                  <a:pt x="9024201" y="7184707"/>
                </a:moveTo>
                <a:lnTo>
                  <a:pt x="0" y="7184707"/>
                </a:lnTo>
                <a:lnTo>
                  <a:pt x="1527157" y="0"/>
                </a:lnTo>
                <a:lnTo>
                  <a:pt x="9024201" y="0"/>
                </a:lnTo>
                <a:lnTo>
                  <a:pt x="9024201" y="7184707"/>
                </a:lnTo>
                <a:close/>
              </a:path>
            </a:pathLst>
          </a:custGeom>
          <a:solidFill>
            <a:srgbClr val="682C91">
              <a:alpha val="8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5719664" y="1162515"/>
            <a:ext cx="6472227" cy="4858320"/>
          </a:xfrm>
          <a:custGeom>
            <a:avLst/>
            <a:gdLst/>
            <a:ahLst/>
            <a:cxnLst/>
            <a:rect l="l" t="t" r="r" b="b"/>
            <a:pathLst>
              <a:path w="9159875" h="6875780">
                <a:moveTo>
                  <a:pt x="9159608" y="6875284"/>
                </a:moveTo>
                <a:lnTo>
                  <a:pt x="0" y="6875284"/>
                </a:lnTo>
                <a:lnTo>
                  <a:pt x="1461387" y="0"/>
                </a:lnTo>
                <a:lnTo>
                  <a:pt x="9159606" y="0"/>
                </a:lnTo>
                <a:lnTo>
                  <a:pt x="9159608" y="68752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566157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02510" y="6256931"/>
            <a:ext cx="342370" cy="342180"/>
            <a:chOff x="864000" y="8873273"/>
            <a:chExt cx="474628" cy="474364"/>
          </a:xfrm>
        </p:grpSpPr>
        <p:sp>
          <p:nvSpPr>
            <p:cNvPr id="35" name="object 6"/>
            <p:cNvSpPr/>
            <p:nvPr/>
          </p:nvSpPr>
          <p:spPr>
            <a:xfrm>
              <a:off x="1117010" y="8873281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221106" y="0"/>
                  </a:moveTo>
                  <a:lnTo>
                    <a:pt x="61836" y="0"/>
                  </a:lnTo>
                  <a:lnTo>
                    <a:pt x="0" y="61810"/>
                  </a:lnTo>
                  <a:lnTo>
                    <a:pt x="158813" y="61810"/>
                  </a:lnTo>
                  <a:lnTo>
                    <a:pt x="158813" y="221551"/>
                  </a:lnTo>
                  <a:lnTo>
                    <a:pt x="221106" y="159257"/>
                  </a:lnTo>
                  <a:lnTo>
                    <a:pt x="221106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/>
          </p:nvSpPr>
          <p:spPr>
            <a:xfrm>
              <a:off x="1117013" y="9126022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8813" y="0"/>
                  </a:moveTo>
                  <a:lnTo>
                    <a:pt x="158813" y="159499"/>
                  </a:lnTo>
                  <a:lnTo>
                    <a:pt x="0" y="159499"/>
                  </a:lnTo>
                  <a:lnTo>
                    <a:pt x="61848" y="221348"/>
                  </a:lnTo>
                  <a:lnTo>
                    <a:pt x="221106" y="221373"/>
                  </a:lnTo>
                  <a:lnTo>
                    <a:pt x="221106" y="62318"/>
                  </a:lnTo>
                  <a:lnTo>
                    <a:pt x="15881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/>
          </p:nvSpPr>
          <p:spPr>
            <a:xfrm>
              <a:off x="864000" y="8873273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159270" y="0"/>
                  </a:moveTo>
                  <a:lnTo>
                    <a:pt x="0" y="0"/>
                  </a:lnTo>
                  <a:lnTo>
                    <a:pt x="0" y="159270"/>
                  </a:lnTo>
                  <a:lnTo>
                    <a:pt x="62293" y="221564"/>
                  </a:lnTo>
                  <a:lnTo>
                    <a:pt x="62293" y="61823"/>
                  </a:lnTo>
                  <a:lnTo>
                    <a:pt x="221107" y="61823"/>
                  </a:lnTo>
                  <a:lnTo>
                    <a:pt x="159270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9"/>
            <p:cNvSpPr/>
            <p:nvPr/>
          </p:nvSpPr>
          <p:spPr>
            <a:xfrm>
              <a:off x="864000" y="9126020"/>
              <a:ext cx="221615" cy="221615"/>
            </a:xfrm>
            <a:custGeom>
              <a:avLst/>
              <a:gdLst/>
              <a:ahLst/>
              <a:cxnLst/>
              <a:rect l="l" t="t" r="r" b="b"/>
              <a:pathLst>
                <a:path w="221615" h="221615">
                  <a:moveTo>
                    <a:pt x="62293" y="0"/>
                  </a:moveTo>
                  <a:lnTo>
                    <a:pt x="0" y="62293"/>
                  </a:lnTo>
                  <a:lnTo>
                    <a:pt x="0" y="221373"/>
                  </a:lnTo>
                  <a:lnTo>
                    <a:pt x="159245" y="221348"/>
                  </a:lnTo>
                  <a:lnTo>
                    <a:pt x="221107" y="159499"/>
                  </a:lnTo>
                  <a:lnTo>
                    <a:pt x="62293" y="159499"/>
                  </a:lnTo>
                  <a:lnTo>
                    <a:pt x="62293" y="0"/>
                  </a:lnTo>
                  <a:close/>
                </a:path>
              </a:pathLst>
            </a:custGeom>
            <a:solidFill>
              <a:srgbClr val="9D9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/>
        </p:nvSpPr>
        <p:spPr>
          <a:xfrm>
            <a:off x="11201409" y="6246090"/>
            <a:ext cx="137152" cy="611909"/>
          </a:xfrm>
          <a:custGeom>
            <a:avLst/>
            <a:gdLst/>
            <a:ahLst/>
            <a:cxnLst/>
            <a:rect l="l" t="t" r="r" b="b"/>
            <a:pathLst>
              <a:path w="189865" h="847090">
                <a:moveTo>
                  <a:pt x="179976" y="0"/>
                </a:moveTo>
                <a:lnTo>
                  <a:pt x="189501" y="0"/>
                </a:lnTo>
                <a:lnTo>
                  <a:pt x="9525" y="846719"/>
                </a:lnTo>
                <a:lnTo>
                  <a:pt x="0" y="846719"/>
                </a:lnTo>
                <a:lnTo>
                  <a:pt x="179976" y="0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8931379" y="6273800"/>
            <a:ext cx="2743200" cy="365125"/>
          </a:xfrm>
        </p:spPr>
        <p:txBody>
          <a:bodyPr/>
          <a:lstStyle>
            <a:lvl1pPr>
              <a:defRPr sz="2400" b="0" i="1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object 12"/>
          <p:cNvSpPr/>
          <p:nvPr/>
        </p:nvSpPr>
        <p:spPr>
          <a:xfrm>
            <a:off x="3855372" y="1708392"/>
            <a:ext cx="1101550" cy="5149608"/>
          </a:xfrm>
          <a:custGeom>
            <a:avLst/>
            <a:gdLst/>
            <a:ahLst/>
            <a:cxnLst/>
            <a:rect l="l" t="t" r="r" b="b"/>
            <a:pathLst>
              <a:path w="1521459" h="7112634">
                <a:moveTo>
                  <a:pt x="1511775" y="0"/>
                </a:moveTo>
                <a:lnTo>
                  <a:pt x="1521300" y="0"/>
                </a:lnTo>
                <a:lnTo>
                  <a:pt x="9525" y="7112339"/>
                </a:lnTo>
                <a:lnTo>
                  <a:pt x="0" y="7112339"/>
                </a:lnTo>
                <a:lnTo>
                  <a:pt x="1511775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604919" y="1"/>
            <a:ext cx="188333" cy="853440"/>
          </a:xfrm>
          <a:custGeom>
            <a:avLst/>
            <a:gdLst/>
            <a:ahLst/>
            <a:cxnLst/>
            <a:rect l="l" t="t" r="r" b="b"/>
            <a:pathLst>
              <a:path w="261619" h="1185545">
                <a:moveTo>
                  <a:pt x="251943" y="4"/>
                </a:moveTo>
                <a:lnTo>
                  <a:pt x="261468" y="4"/>
                </a:lnTo>
                <a:lnTo>
                  <a:pt x="9525" y="1185303"/>
                </a:lnTo>
                <a:lnTo>
                  <a:pt x="0" y="1185303"/>
                </a:lnTo>
                <a:lnTo>
                  <a:pt x="251943" y="4"/>
                </a:lnTo>
              </a:path>
            </a:pathLst>
          </a:custGeom>
          <a:solidFill>
            <a:srgbClr val="9D9F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Текст 22"/>
          <p:cNvSpPr>
            <a:spLocks noGrp="1"/>
          </p:cNvSpPr>
          <p:nvPr>
            <p:ph type="body" sz="quarter" idx="10" hasCustomPrompt="1"/>
          </p:nvPr>
        </p:nvSpPr>
        <p:spPr>
          <a:xfrm>
            <a:off x="732821" y="23985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800" b="1" i="1" kern="900" spc="0" baseline="0">
                <a:solidFill>
                  <a:schemeClr val="tx1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пустого слайда </a:t>
            </a:r>
            <a:r>
              <a:rPr lang="uk-UA" dirty="0" err="1"/>
              <a:t>презентации</a:t>
            </a:r>
            <a:endParaRPr lang="uk-UA" dirty="0"/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1861" y="552279"/>
            <a:ext cx="6559488" cy="392601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0" i="1" kern="900" spc="0" baseline="0">
                <a:solidFill>
                  <a:srgbClr val="A6A6A6"/>
                </a:solidFill>
                <a:latin typeface="Proxima Nova ExCn Lt" panose="02000506030000020004" pitchFamily="50" charset="0"/>
              </a:defRPr>
            </a:lvl1pPr>
          </a:lstStyle>
          <a:p>
            <a:pPr lvl="0"/>
            <a:r>
              <a:rPr lang="uk-UA" dirty="0"/>
              <a:t>Пример </a:t>
            </a:r>
            <a:r>
              <a:rPr lang="uk-UA" dirty="0" err="1"/>
              <a:t>подзаголовка</a:t>
            </a:r>
            <a:r>
              <a:rPr lang="uk-UA" dirty="0"/>
              <a:t>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721721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29">
          <p15:clr>
            <a:srgbClr val="FBAE40"/>
          </p15:clr>
        </p15:guide>
        <p15:guide id="4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E1B2-534B-4BB2-ADFA-9942F68312CF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8A77A-3346-4801-B301-A5418A1ED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88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emf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irida.online/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tif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25.tif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655909" y="1572768"/>
            <a:ext cx="6167438" cy="261518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latin typeface="Proxima Nova ExCn Rg" pitchFamily="50" charset="0"/>
              </a:rPr>
              <a:t> </a:t>
            </a:r>
            <a:r>
              <a:rPr lang="ru-RU" b="1" dirty="0">
                <a:latin typeface="Proxima Nova ExCn Rg" panose="02000506030000020004" pitchFamily="50" charset="0"/>
              </a:rPr>
              <a:t>Система корпоративных коммуникаций </a:t>
            </a:r>
            <a:br>
              <a:rPr lang="ru-RU" b="1" dirty="0">
                <a:latin typeface="Proxima Nova ExCn Rg" panose="02000506030000020004" pitchFamily="50" charset="0"/>
              </a:rPr>
            </a:br>
            <a:r>
              <a:rPr lang="ru-RU" i="0" dirty="0"/>
              <a:t>«</a:t>
            </a:r>
            <a:r>
              <a:rPr lang="ru-RU" b="1" dirty="0">
                <a:latin typeface="Proxima Nova ExCn Rg" panose="02000506030000020004" pitchFamily="50" charset="0"/>
              </a:rPr>
              <a:t>Вега-Ирида</a:t>
            </a:r>
            <a:r>
              <a:rPr lang="ru-RU" i="0" dirty="0" smtClean="0"/>
              <a:t>»</a:t>
            </a:r>
            <a:endParaRPr lang="en-US" i="0" dirty="0" smtClean="0"/>
          </a:p>
          <a:p>
            <a:pPr>
              <a:lnSpc>
                <a:spcPct val="150000"/>
              </a:lnSpc>
            </a:pPr>
            <a:r>
              <a:rPr lang="ru-RU" sz="2300" i="0" dirty="0" smtClean="0"/>
              <a:t>Версия «Телемедицина»</a:t>
            </a:r>
            <a:endParaRPr lang="ru-RU" sz="2300" dirty="0"/>
          </a:p>
        </p:txBody>
      </p:sp>
      <p:pic>
        <p:nvPicPr>
          <p:cNvPr id="4" name="Picture 2" descr="https://www.rstradehouse.com/pr_img/1001110015/20160630/74696666/Logo_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0" y="165248"/>
            <a:ext cx="2668034" cy="7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D0F8108-E855-BA4D-A493-ED99D9BF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455" y="1188432"/>
            <a:ext cx="10724849" cy="5230864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741171" y="1174342"/>
            <a:ext cx="3948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описание шаблона для заполнения поля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="" xmlns:a16="http://schemas.microsoft.com/office/drawing/2014/main" id="{95543A02-3762-4096-A6F4-507050A5A85D}"/>
              </a:ext>
            </a:extLst>
          </p:cNvPr>
          <p:cNvSpPr>
            <a:spLocks/>
          </p:cNvSpPr>
          <p:nvPr/>
        </p:nvSpPr>
        <p:spPr bwMode="auto">
          <a:xfrm>
            <a:off x="5804026" y="1173109"/>
            <a:ext cx="5316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включение поля в общий шаблон медицинской записи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="" xmlns:a16="http://schemas.microsoft.com/office/drawing/2014/main" id="{C9E918AA-89A2-4DA9-8D69-8FF3843B21A8}"/>
              </a:ext>
            </a:extLst>
          </p:cNvPr>
          <p:cNvSpPr>
            <a:spLocks/>
          </p:cNvSpPr>
          <p:nvPr/>
        </p:nvSpPr>
        <p:spPr bwMode="auto">
          <a:xfrm>
            <a:off x="741170" y="3803864"/>
            <a:ext cx="380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врач видит шаблон так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20F5B48-8A7F-2E4B-ADFD-B4DAD246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4644" y="2447390"/>
            <a:ext cx="825500" cy="2438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6F8505A-806B-E242-9447-65C59ADB6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36341" y="2155032"/>
            <a:ext cx="394873" cy="584716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Редактор шаблонов медицинских записей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1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740780" y="1457530"/>
            <a:ext cx="44331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отчетный документ привязывается к этапу маршрута заявки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поддерживается загрузка внешних документов в качестве шаблонов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возможность подключения в шаблон данных, введенных в ходе решения бизнес процесса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автоматическое формирование отчетного документа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docx, pdf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 при переходе на этап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электронная подпись сформированных документов (КриптоПро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CSP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D7E8B89-B584-8E49-972F-3C667CC9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13" y="1770926"/>
            <a:ext cx="6917752" cy="35347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110C4CB-5D51-9642-B680-EDA1FA16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11413972" y="3538277"/>
            <a:ext cx="660400" cy="977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119A898-46EA-3F4A-AA4C-2F0529455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16200000">
            <a:off x="6153423" y="551726"/>
            <a:ext cx="825500" cy="24384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Отчетные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документы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1B4429-7EF4-5549-8225-1FBEF15C7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723" y="3243564"/>
            <a:ext cx="8991600" cy="48387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9E084B-929C-8F43-B116-F4DA84004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423" y="800100"/>
            <a:ext cx="9486900" cy="525780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07C1FA8E-5CAC-49F3-B7C5-055343071DBB}"/>
              </a:ext>
            </a:extLst>
          </p:cNvPr>
          <p:cNvSpPr>
            <a:spLocks/>
          </p:cNvSpPr>
          <p:nvPr/>
        </p:nvSpPr>
        <p:spPr bwMode="auto">
          <a:xfrm>
            <a:off x="792588" y="1454800"/>
            <a:ext cx="31733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порядок создания расписания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создается шаблон, в котором задаются временные слоты или указывается нагрузка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шаблон применяется к выбранному специалисту с указанием диапазона дат действия шаблона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02B4AF06-549E-40D8-8918-6D384B9185F1}"/>
              </a:ext>
            </a:extLst>
          </p:cNvPr>
          <p:cNvSpPr>
            <a:spLocks/>
          </p:cNvSpPr>
          <p:nvPr/>
        </p:nvSpPr>
        <p:spPr bwMode="auto">
          <a:xfrm>
            <a:off x="792589" y="5017380"/>
            <a:ext cx="3173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rgbClr val="C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NB! </a:t>
            </a:r>
            <a:r>
              <a:rPr lang="ru-RU" sz="1600" i="1" dirty="0">
                <a:solidFill>
                  <a:srgbClr val="C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можно создать расписание или учитывать нагрузку на ресурс за период времени (например, 5 заявок в неделю)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B003EA8-578C-734F-99F9-D28FCE456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117282" y="1726037"/>
            <a:ext cx="530473" cy="7855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BEF386D-8198-C940-959A-EA8233D7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523" y="2825750"/>
            <a:ext cx="203200" cy="12065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Создание и ведение расписания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62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1259201-3660-BE4F-8CA2-D7A1DAD83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5" t="12603" r="1945"/>
          <a:stretch/>
        </p:blipFill>
        <p:spPr>
          <a:xfrm>
            <a:off x="963028" y="1847758"/>
            <a:ext cx="10283098" cy="3186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637CB5C-488C-EB44-9D83-206AD6E92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46420" y="2007134"/>
            <a:ext cx="825500" cy="2438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8771A63-6034-9E4F-8E90-7D6E7735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11" y="2737384"/>
            <a:ext cx="660400" cy="9779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Просмотр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расписания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725956" y="2717927"/>
            <a:ext cx="286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 направляющий врач выбирает маршрут, по которому хочет сформировать заявку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77A71F4-6AFB-DA46-949B-E2ED40B75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25" y="1746556"/>
            <a:ext cx="8521700" cy="4343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FB684E-1907-3243-87B7-5B87AF3E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16200000">
            <a:off x="8525779" y="527356"/>
            <a:ext cx="825500" cy="24384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Подача заявки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9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829301" y="2702419"/>
            <a:ext cx="3069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2. происходит поиск пациента в базе или создание нового пациента. Если заявку создает пациент, то заявка создается на него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B42B85-C7AC-1445-AC7C-785274805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67" y="981632"/>
            <a:ext cx="6277057" cy="3371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1C23516-76A7-7340-8791-F9CB08D7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205" y="3611301"/>
            <a:ext cx="7332219" cy="4021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1A2103B-1E2E-3245-B661-F6DC7C64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657495" y="1313357"/>
            <a:ext cx="825500" cy="24384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Подача заявки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567691" y="2425420"/>
            <a:ext cx="2884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3. если портал интегрирован с МИС или региональной системой, то по пациенту подтягиваются данные посещений и исследований. Данные можно прикрепить к заявке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3FE7876-D4A4-734F-B54A-07F2AB61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52" y="1219187"/>
            <a:ext cx="8568320" cy="47323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EC365C8-567A-3240-8A2A-158DC3127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6442257" y="801538"/>
            <a:ext cx="800720" cy="11856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71C307D-FDA1-4840-9255-DA07C2F1C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5400000">
            <a:off x="8417624" y="4624164"/>
            <a:ext cx="825500" cy="24384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Подача заявки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9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675862" y="2802451"/>
            <a:ext cx="327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4. заполнение данных при подаче заявки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AE590C0-987A-AE49-A1A2-4E94448F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531" y="994019"/>
            <a:ext cx="8572018" cy="4699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D0B40D-3FFE-D641-8093-7A3BFB03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954947" y="2013892"/>
            <a:ext cx="971540" cy="286978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Подача заявки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7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E87774-9251-414F-9DBA-B0B7E331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1" b="5678"/>
          <a:stretch/>
        </p:blipFill>
        <p:spPr>
          <a:xfrm>
            <a:off x="883658" y="2672075"/>
            <a:ext cx="5973434" cy="2863352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E20D09C3-A885-409B-8851-5779CB1EAA80}"/>
              </a:ext>
            </a:extLst>
          </p:cNvPr>
          <p:cNvSpPr>
            <a:spLocks/>
          </p:cNvSpPr>
          <p:nvPr/>
        </p:nvSpPr>
        <p:spPr bwMode="auto">
          <a:xfrm>
            <a:off x="488913" y="1531812"/>
            <a:ext cx="176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панель управления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="" xmlns:a16="http://schemas.microsoft.com/office/drawing/2014/main" id="{A1CA5955-347A-49F5-9B36-7B6F42828D80}"/>
              </a:ext>
            </a:extLst>
          </p:cNvPr>
          <p:cNvSpPr>
            <a:spLocks/>
          </p:cNvSpPr>
          <p:nvPr/>
        </p:nvSpPr>
        <p:spPr bwMode="auto">
          <a:xfrm>
            <a:off x="2124986" y="1524620"/>
            <a:ext cx="234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тело заявки 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(все важные данные по заявке)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="" xmlns:a16="http://schemas.microsoft.com/office/drawing/2014/main" id="{8A707A04-8B97-4D3D-8252-3909CA3A75D8}"/>
              </a:ext>
            </a:extLst>
          </p:cNvPr>
          <p:cNvSpPr>
            <a:spLocks/>
          </p:cNvSpPr>
          <p:nvPr/>
        </p:nvSpPr>
        <p:spPr bwMode="auto">
          <a:xfrm>
            <a:off x="4562888" y="1524620"/>
            <a:ext cx="247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рабочая область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(действия с заявкой, история, чат)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B54F246-CD1D-480C-971E-E43D4BA3C35B}"/>
              </a:ext>
            </a:extLst>
          </p:cNvPr>
          <p:cNvSpPr>
            <a:spLocks/>
          </p:cNvSpPr>
          <p:nvPr/>
        </p:nvSpPr>
        <p:spPr bwMode="auto">
          <a:xfrm>
            <a:off x="7016670" y="1962600"/>
            <a:ext cx="234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действия 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над заявкой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7754278B-F750-4844-A841-4E1DD08333DD}"/>
              </a:ext>
            </a:extLst>
          </p:cNvPr>
          <p:cNvSpPr>
            <a:spLocks/>
          </p:cNvSpPr>
          <p:nvPr/>
        </p:nvSpPr>
        <p:spPr bwMode="auto">
          <a:xfrm>
            <a:off x="8818277" y="1979815"/>
            <a:ext cx="234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история, схема маршрута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EFB94FB-2A5C-476B-AC94-024F5098F394}"/>
              </a:ext>
            </a:extLst>
          </p:cNvPr>
          <p:cNvSpPr>
            <a:spLocks/>
          </p:cNvSpPr>
          <p:nvPr/>
        </p:nvSpPr>
        <p:spPr bwMode="auto">
          <a:xfrm>
            <a:off x="8397411" y="5043218"/>
            <a:ext cx="158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документы заявки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979A27E-EDBC-410B-A9F9-64BD28BB2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20" t="11408" r="25488" b="83276"/>
          <a:stretch/>
        </p:blipFill>
        <p:spPr>
          <a:xfrm>
            <a:off x="8022617" y="3334369"/>
            <a:ext cx="3175530" cy="825927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24" name="TextBox 6">
            <a:extLst>
              <a:ext uri="{FF2B5EF4-FFF2-40B4-BE49-F238E27FC236}">
                <a16:creationId xmlns="" xmlns:a16="http://schemas.microsoft.com/office/drawing/2014/main" id="{BF7E32E0-16B5-44F0-9558-885B1CA42F7B}"/>
              </a:ext>
            </a:extLst>
          </p:cNvPr>
          <p:cNvSpPr>
            <a:spLocks/>
          </p:cNvSpPr>
          <p:nvPr/>
        </p:nvSpPr>
        <p:spPr bwMode="auto">
          <a:xfrm>
            <a:off x="10332584" y="5043218"/>
            <a:ext cx="122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чат по заявке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0CD829-D7D2-E141-A45A-0AF9F0FE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644" y="3267992"/>
            <a:ext cx="892303" cy="8923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DA359B9-C010-3D47-B9AC-723DEE2C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33" y="3246293"/>
            <a:ext cx="896787" cy="8967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D95C264-5E22-BE47-B781-B26ACE8AC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576" y="3237693"/>
            <a:ext cx="896788" cy="8967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0B5569E-8763-2C45-B7BF-2D7FED55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878" y="3237693"/>
            <a:ext cx="896788" cy="896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14109B-9B26-8B4F-BEF7-4BA9DEFCB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889" y="2590405"/>
            <a:ext cx="101600" cy="60325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8A997362-D75C-E541-B1B4-A9B61639C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62" y="2573929"/>
            <a:ext cx="101600" cy="603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DD5959-E2DF-1E40-976F-96CDD0083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9050285" y="4256971"/>
            <a:ext cx="128753" cy="76447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902BCB09-8E05-D843-94E3-CCD4FD614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10879085" y="4276222"/>
            <a:ext cx="128753" cy="7644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05423BB-01AF-D043-8595-3619FCC72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58" y="2448403"/>
            <a:ext cx="846717" cy="768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F693B80-C281-024F-892C-41882FA2B5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185" y="2448403"/>
            <a:ext cx="2679243" cy="768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67F9059-549E-3F4A-B4C2-CF75639CA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238" y="2448403"/>
            <a:ext cx="2313854" cy="76858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Просмотр данных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заявки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B54F246-CD1D-480C-971E-E43D4BA3C35B}"/>
              </a:ext>
            </a:extLst>
          </p:cNvPr>
          <p:cNvSpPr>
            <a:spLocks/>
          </p:cNvSpPr>
          <p:nvPr/>
        </p:nvSpPr>
        <p:spPr bwMode="auto">
          <a:xfrm>
            <a:off x="746174" y="1660072"/>
            <a:ext cx="2340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переход на следующий этап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7754278B-F750-4844-A841-4E1DD08333DD}"/>
              </a:ext>
            </a:extLst>
          </p:cNvPr>
          <p:cNvSpPr>
            <a:spLocks/>
          </p:cNvSpPr>
          <p:nvPr/>
        </p:nvSpPr>
        <p:spPr bwMode="auto">
          <a:xfrm>
            <a:off x="3559595" y="1594109"/>
            <a:ext cx="2340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внесение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данных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EFB94FB-2A5C-476B-AC94-024F5098F394}"/>
              </a:ext>
            </a:extLst>
          </p:cNvPr>
          <p:cNvSpPr>
            <a:spLocks/>
          </p:cNvSpPr>
          <p:nvPr/>
        </p:nvSpPr>
        <p:spPr bwMode="auto">
          <a:xfrm>
            <a:off x="6725952" y="1586236"/>
            <a:ext cx="1863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назначение ответственного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="" xmlns:a16="http://schemas.microsoft.com/office/drawing/2014/main" id="{F7E5DB82-9C8B-492F-A80F-D9D17569812F}"/>
              </a:ext>
            </a:extLst>
          </p:cNvPr>
          <p:cNvSpPr>
            <a:spLocks/>
          </p:cNvSpPr>
          <p:nvPr/>
        </p:nvSpPr>
        <p:spPr bwMode="auto">
          <a:xfrm>
            <a:off x="9382413" y="1724735"/>
            <a:ext cx="186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выбор времени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E752EEA-05EC-D849-9CA4-1155FD98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81" b="6624"/>
          <a:stretch/>
        </p:blipFill>
        <p:spPr>
          <a:xfrm>
            <a:off x="775550" y="2062647"/>
            <a:ext cx="11031848" cy="390490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Действия с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заявками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Базовая функциональность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9976" y="1139643"/>
            <a:ext cx="11463528" cy="563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Proxima Nova Cn Rg"/>
              </a:rPr>
              <a:t>Корпоративный </a:t>
            </a:r>
            <a:r>
              <a:rPr lang="ru-RU" b="1" dirty="0" smtClean="0">
                <a:latin typeface="Proxima Nova Cn Rg"/>
              </a:rPr>
              <a:t>мессенджер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latin typeface="Proxima Nova Cn Rg"/>
              </a:rPr>
              <a:t>Приватные и групповые чаты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Proxima Nova Cn Rg"/>
              </a:rPr>
              <a:t>Передача </a:t>
            </a:r>
            <a:r>
              <a:rPr lang="ru-RU" dirty="0">
                <a:latin typeface="Proxima Nova Cn Rg"/>
              </a:rPr>
              <a:t>в сообщении файлов </a:t>
            </a:r>
            <a:r>
              <a:rPr lang="ru-RU" dirty="0" smtClean="0">
                <a:latin typeface="Proxima Nova Cn Rg"/>
              </a:rPr>
              <a:t>и </a:t>
            </a:r>
            <a:r>
              <a:rPr lang="ru-RU" dirty="0">
                <a:latin typeface="Proxima Nova Cn Rg"/>
              </a:rPr>
              <a:t>документов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Proxima Nova Cn Rg"/>
              </a:rPr>
              <a:t>Передача </a:t>
            </a:r>
            <a:r>
              <a:rPr lang="ru-RU" dirty="0">
                <a:latin typeface="Proxima Nova Cn Rg"/>
              </a:rPr>
              <a:t>звуковых и </a:t>
            </a:r>
            <a:r>
              <a:rPr lang="ru-RU" dirty="0" err="1">
                <a:latin typeface="Proxima Nova Cn Rg"/>
              </a:rPr>
              <a:t>видеосообщений</a:t>
            </a:r>
            <a:endParaRPr lang="ru-RU" dirty="0">
              <a:latin typeface="Proxima Nova Cn Rg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>
                <a:latin typeface="Proxima Nova Cn Rg"/>
              </a:rPr>
              <a:t>Уведомления о событиях в </a:t>
            </a:r>
            <a:r>
              <a:rPr lang="ru-RU" dirty="0" smtClean="0">
                <a:latin typeface="Proxima Nova Cn Rg"/>
              </a:rPr>
              <a:t>чатах</a:t>
            </a:r>
          </a:p>
          <a:p>
            <a:r>
              <a:rPr lang="ru-RU" b="1" dirty="0" smtClean="0">
                <a:latin typeface="Proxima Nova Cn Rg"/>
              </a:rPr>
              <a:t>Программная ВКС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>
                <a:latin typeface="Proxima Nova Cn Rg"/>
                <a:ea typeface="Calibri"/>
              </a:rPr>
              <a:t>Видеоконференции в различных </a:t>
            </a:r>
            <a:r>
              <a:rPr lang="ru-RU" spc="-1" dirty="0" smtClean="0">
                <a:latin typeface="Proxima Nova Cn Rg"/>
                <a:ea typeface="Calibri"/>
              </a:rPr>
              <a:t>режимах (</a:t>
            </a:r>
            <a:r>
              <a:rPr lang="ru-RU" spc="-1" dirty="0" err="1" smtClean="0">
                <a:latin typeface="Proxima Nova Cn Rg"/>
                <a:ea typeface="Calibri"/>
              </a:rPr>
              <a:t>видеосовещание</a:t>
            </a:r>
            <a:r>
              <a:rPr lang="ru-RU" spc="-1" dirty="0" smtClean="0">
                <a:latin typeface="Proxima Nova Cn Rg"/>
                <a:ea typeface="Calibri"/>
              </a:rPr>
              <a:t>, урок, </a:t>
            </a:r>
            <a:r>
              <a:rPr lang="ru-RU" spc="-1" dirty="0" err="1" smtClean="0">
                <a:latin typeface="Proxima Nova Cn Rg"/>
                <a:ea typeface="Calibri"/>
              </a:rPr>
              <a:t>вебинар</a:t>
            </a:r>
            <a:r>
              <a:rPr lang="ru-RU" spc="-1" dirty="0" smtClean="0">
                <a:latin typeface="Proxima Nova Cn Rg"/>
                <a:ea typeface="Calibri"/>
              </a:rPr>
              <a:t>, селекторное совещание)</a:t>
            </a:r>
            <a:endParaRPr lang="ru-RU" spc="-1" dirty="0">
              <a:latin typeface="Proxima Nova Cn Rg"/>
            </a:endParaRP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>
                <a:latin typeface="Proxima Nova Cn Rg"/>
                <a:ea typeface="Calibri"/>
              </a:rPr>
              <a:t>До 20 активных участников, до 400 слушателей</a:t>
            </a:r>
            <a:endParaRPr lang="ru-RU" spc="-1" dirty="0">
              <a:latin typeface="Proxima Nova Cn Rg"/>
            </a:endParaRP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>
                <a:latin typeface="Proxima Nova Cn Rg"/>
                <a:ea typeface="Calibri"/>
              </a:rPr>
              <a:t>Запись видеоконференции и </a:t>
            </a:r>
            <a:r>
              <a:rPr lang="ru-RU" spc="-1" dirty="0" smtClean="0">
                <a:latin typeface="Proxima Nova Cn Rg"/>
                <a:ea typeface="Calibri"/>
              </a:rPr>
              <a:t>трансляций</a:t>
            </a:r>
            <a:endParaRPr lang="ru-RU" spc="-1" dirty="0">
              <a:latin typeface="Proxima Nova Cn Rg"/>
            </a:endParaRPr>
          </a:p>
          <a:p>
            <a:pPr marL="360">
              <a:lnSpc>
                <a:spcPct val="107000"/>
              </a:lnSpc>
              <a:defRPr/>
            </a:pPr>
            <a:r>
              <a:rPr lang="ru-RU" b="1" dirty="0" smtClean="0">
                <a:latin typeface="Proxima Nova Cn Rg"/>
              </a:rPr>
              <a:t>Инструменты совместной работы</a:t>
            </a: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 smtClean="0">
                <a:latin typeface="Proxima Nova Cn Rg"/>
                <a:ea typeface="Calibri"/>
              </a:rPr>
              <a:t>Совместная работа на общих интерактивных досках</a:t>
            </a: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 smtClean="0">
                <a:latin typeface="Proxima Nova Cn Rg"/>
                <a:ea typeface="Calibri"/>
              </a:rPr>
              <a:t>Совместное редактирование документов, сохранение версионности</a:t>
            </a:r>
            <a:endParaRPr lang="ru-RU" spc="-1" dirty="0" smtClean="0">
              <a:latin typeface="Proxima Nova Cn Rg"/>
            </a:endParaRP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 smtClean="0">
                <a:latin typeface="Proxima Nova Cn Rg"/>
                <a:ea typeface="Calibri"/>
              </a:rPr>
              <a:t>Подготовка и показ презентаций</a:t>
            </a:r>
            <a:endParaRPr lang="ru-RU" spc="-1" dirty="0" smtClean="0">
              <a:latin typeface="Proxima Nova Cn Rg"/>
            </a:endParaRP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 smtClean="0">
                <a:latin typeface="Proxima Nova Cn Rg"/>
                <a:ea typeface="Calibri"/>
              </a:rPr>
              <a:t>Трансляция рабочих столов</a:t>
            </a:r>
            <a:endParaRPr lang="ru-RU" spc="-1" dirty="0" smtClean="0">
              <a:latin typeface="Proxima Nova Cn Rg"/>
            </a:endParaRPr>
          </a:p>
          <a:p>
            <a:r>
              <a:rPr lang="ru-RU" b="1" dirty="0" smtClean="0">
                <a:latin typeface="Proxima Nova Cn Rg"/>
              </a:rPr>
              <a:t>Управление бизнес-процессами</a:t>
            </a: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>
                <a:latin typeface="Proxima Nova Cn Rg"/>
                <a:ea typeface="Calibri"/>
              </a:rPr>
              <a:t>Встроенный редактор бизнес процессов</a:t>
            </a:r>
          </a:p>
          <a:p>
            <a:pPr marL="800460" lvl="1" indent="-3429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ru-RU" spc="-1" dirty="0">
                <a:latin typeface="Proxima Nova Cn Rg"/>
                <a:ea typeface="Calibri"/>
              </a:rPr>
              <a:t>Функционал для подачи и работы с задачами</a:t>
            </a:r>
            <a:r>
              <a:rPr lang="en-US" spc="-1" dirty="0">
                <a:latin typeface="Proxima Nova Cn Rg"/>
                <a:ea typeface="Calibri"/>
              </a:rPr>
              <a:t>/</a:t>
            </a:r>
            <a:r>
              <a:rPr lang="ru-RU" spc="-1" dirty="0">
                <a:latin typeface="Proxima Nova Cn Rg"/>
                <a:ea typeface="Calibri"/>
              </a:rPr>
              <a:t>заявками</a:t>
            </a:r>
          </a:p>
          <a:p>
            <a:endParaRPr lang="ru-RU" b="1" dirty="0">
              <a:latin typeface="Proxima Nova Cn Rg"/>
            </a:endParaRPr>
          </a:p>
        </p:txBody>
      </p:sp>
    </p:spTree>
    <p:extLst>
      <p:ext uri="{BB962C8B-B14F-4D97-AF65-F5344CB8AC3E}">
        <p14:creationId xmlns:p14="http://schemas.microsoft.com/office/powerpoint/2010/main" val="131314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21025A52-C589-46EA-96F3-47E583191A82}"/>
              </a:ext>
            </a:extLst>
          </p:cNvPr>
          <p:cNvSpPr>
            <a:spLocks/>
          </p:cNvSpPr>
          <p:nvPr/>
        </p:nvSpPr>
        <p:spPr bwMode="auto">
          <a:xfrm>
            <a:off x="704524" y="4767227"/>
            <a:ext cx="1070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поиск заявок по фильтрам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приоритизация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заявок по срочности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возможность просмотра открытых/закрытых заявок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просмотр нераспределенных заявок и назначение ответственного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C0799C-AED3-CC4B-AB65-854AEFBA2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24" y="1145010"/>
            <a:ext cx="10883900" cy="56642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Работа с заявками. Работа со списком заявок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62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803A312-E79A-49C8-9490-5D553E3EDCE5}"/>
              </a:ext>
            </a:extLst>
          </p:cNvPr>
          <p:cNvSpPr>
            <a:spLocks/>
          </p:cNvSpPr>
          <p:nvPr/>
        </p:nvSpPr>
        <p:spPr bwMode="auto">
          <a:xfrm>
            <a:off x="672247" y="1374260"/>
            <a:ext cx="58783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к каждой заявке прикреплен чат с участниками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 врач направляющей МО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 координатор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 врач консультант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все специалисты, которые работали с заявкой</a:t>
            </a:r>
            <a:b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+ пациент (если это необходимо)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B08CF342-E27F-49E9-82EC-460DDC1BDEF1}"/>
              </a:ext>
            </a:extLst>
          </p:cNvPr>
          <p:cNvSpPr/>
          <p:nvPr/>
        </p:nvSpPr>
        <p:spPr bwMode="auto">
          <a:xfrm>
            <a:off x="668959" y="3429000"/>
            <a:ext cx="577814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все данные и  перемещения по этапам заявки фиксируются в чате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возможность запросить доп. данные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возможность дополнить данные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(файлы из чата отправляются в заявку) 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оперативное взаимодействие всех заинтересованных участников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переход к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видеоконсультации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при необходимости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работа из браузера и с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моб.устройств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ru-RU" sz="1600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11D9C10-4559-F74D-AF0E-6757196B3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20" y="875683"/>
            <a:ext cx="9740900" cy="5130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54A88DA-D1F2-DB49-975D-937E745FE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608944" y="1195948"/>
            <a:ext cx="1375305" cy="406243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Коммуникации. Работа в чате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80D6D279-8A64-4F25-9962-B7880546AD89}"/>
              </a:ext>
            </a:extLst>
          </p:cNvPr>
          <p:cNvSpPr>
            <a:spLocks/>
          </p:cNvSpPr>
          <p:nvPr/>
        </p:nvSpPr>
        <p:spPr bwMode="auto">
          <a:xfrm>
            <a:off x="693258" y="5122865"/>
            <a:ext cx="10709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подключение из браузера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доступны инструменты совместной работы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приглашение дополнительных консультантов по ссылке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26F753-99B3-AE42-9EEA-085D0E47A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9" r="25586" b="22844"/>
          <a:stretch/>
        </p:blipFill>
        <p:spPr>
          <a:xfrm>
            <a:off x="522939" y="1391299"/>
            <a:ext cx="11050086" cy="38109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CC059D2-79F3-7F4F-BEA9-28AF0CB60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01222" y="1966635"/>
            <a:ext cx="825500" cy="2438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372F3EE-B5BC-AC4C-A824-461E9C2E5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63058" y="2737384"/>
            <a:ext cx="660400" cy="9779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Коммуникации. Видеоконференции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1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FBDDB9-4CCD-41E1-A38D-76E007AA2681}"/>
              </a:ext>
            </a:extLst>
          </p:cNvPr>
          <p:cNvSpPr>
            <a:spLocks/>
          </p:cNvSpPr>
          <p:nvPr/>
        </p:nvSpPr>
        <p:spPr bwMode="auto">
          <a:xfrm>
            <a:off x="650979" y="1196383"/>
            <a:ext cx="10709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конструктор рассылок уведомлений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привязка уведомлений к ролям, переводам заявки на этапы, событиям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2A6A650-3E5E-D044-8E3D-5359DE25F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0" t="28662" r="28047" b="2863"/>
          <a:stretch/>
        </p:blipFill>
        <p:spPr>
          <a:xfrm>
            <a:off x="650979" y="1842714"/>
            <a:ext cx="10652451" cy="40290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241CD3B-04D3-304F-8AE6-29A06075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143868" y="2713702"/>
            <a:ext cx="947042" cy="27974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16AC819-D85D-744E-B1F9-555BED7CE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11021125" y="3071514"/>
            <a:ext cx="660400" cy="9779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Коммуникации. Рассылка уведомлений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2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" y="851161"/>
            <a:ext cx="2807925" cy="3968799"/>
          </a:xfrm>
          <a:prstGeom prst="rect">
            <a:avLst/>
          </a:prstGeom>
        </p:spPr>
      </p:pic>
      <p:pic>
        <p:nvPicPr>
          <p:cNvPr id="18" name="Picture 2" descr="C:\Users\ТАША\WORK-moskva\! ZORAN\Rostek\PRESENTATION_2018_corporate_and _template\PRESENTATION_2018_corporate_480x270mm\PRESENTATION_2018_corporate_template_PPT\02_tasha_PRESENTATION_2018_corporate_480x270mm_ENG-17-07-2018_preview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08" y="0"/>
            <a:ext cx="6469792" cy="685884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732821" y="239859"/>
            <a:ext cx="7356102" cy="392601"/>
          </a:xfrm>
        </p:spPr>
        <p:txBody>
          <a:bodyPr/>
          <a:lstStyle/>
          <a:p>
            <a:pPr>
              <a:defRPr/>
            </a:pPr>
            <a:r>
              <a:rPr lang="ru-RU" dirty="0">
                <a:latin typeface="Proxima Nova Cn Rg" panose="02000506030000020004"/>
              </a:rPr>
              <a:t>Внедрения</a:t>
            </a:r>
          </a:p>
          <a:p>
            <a:pPr>
              <a:defRPr/>
            </a:pPr>
            <a:endParaRPr lang="ru-RU" u="sng" dirty="0">
              <a:latin typeface="Proxima Nova Cn Rg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B193ED-D6D3-470B-9F8A-154BF2839BE6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9" name="CustomShape 4">
            <a:extLst>
              <a:ext uri="{FF2B5EF4-FFF2-40B4-BE49-F238E27FC236}">
                <a16:creationId xmlns="" xmlns:a16="http://schemas.microsoft.com/office/drawing/2014/main" id="{CF31474C-1594-48EB-AAF0-24A7F7DE6109}"/>
              </a:ext>
            </a:extLst>
          </p:cNvPr>
          <p:cNvSpPr/>
          <p:nvPr/>
        </p:nvSpPr>
        <p:spPr bwMode="auto">
          <a:xfrm>
            <a:off x="7033293" y="1846132"/>
            <a:ext cx="5158707" cy="26934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Proxima Nova Cn Rg"/>
              </a:rPr>
              <a:t>АО «Концерн «</a:t>
            </a:r>
            <a:r>
              <a:rPr lang="ru-RU" sz="2000" dirty="0" smtClean="0">
                <a:solidFill>
                  <a:schemeClr val="bg1"/>
                </a:solidFill>
                <a:latin typeface="Proxima Nova Cn Rg"/>
              </a:rPr>
              <a:t>Вега»</a:t>
            </a:r>
            <a:r>
              <a:rPr lang="ru-RU" sz="2000" dirty="0">
                <a:solidFill>
                  <a:schemeClr val="bg1"/>
                </a:solidFill>
                <a:latin typeface="Proxima Nova Cn Rg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Proxima Nova Cn Rg"/>
              </a:rPr>
            </a:br>
            <a:endParaRPr lang="ru-RU" sz="2000" dirty="0">
              <a:solidFill>
                <a:schemeClr val="bg1"/>
              </a:solidFill>
              <a:latin typeface="Proxima Nova Cn Rg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Proxima Nova Cn Rg"/>
              </a:rPr>
              <a:t>К</a:t>
            </a:r>
            <a:r>
              <a:rPr lang="ru-RU" sz="1400" dirty="0" smtClean="0">
                <a:solidFill>
                  <a:schemeClr val="bg1"/>
                </a:solidFill>
                <a:latin typeface="Proxima Nova Cn Rg"/>
              </a:rPr>
              <a:t>омпонент </a:t>
            </a:r>
            <a:r>
              <a:rPr lang="ru-RU" sz="1400" dirty="0">
                <a:solidFill>
                  <a:schemeClr val="bg1"/>
                </a:solidFill>
                <a:latin typeface="Proxima Nova Cn Rg"/>
              </a:rPr>
              <a:t>региональной телемедицинской системы г. Санкт-Петербург, Алтайского края, Забайкальского края, Приморского края, Хабаровского края, Архангельской области, Кемеровской области, Ленинградской области, Новгородской области;</a:t>
            </a:r>
          </a:p>
          <a:p>
            <a:pPr lvl="0"/>
            <a:endParaRPr lang="en-US" sz="1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Proxima Nova Cn Rg"/>
              </a:rPr>
              <a:t>Более </a:t>
            </a:r>
            <a:r>
              <a:rPr lang="ru-RU" sz="1400" dirty="0">
                <a:solidFill>
                  <a:schemeClr val="bg1"/>
                </a:solidFill>
                <a:latin typeface="Proxima Nova Cn Rg"/>
              </a:rPr>
              <a:t>20 локальных инсталляций </a:t>
            </a:r>
            <a:br>
              <a:rPr lang="ru-RU" sz="1400" dirty="0">
                <a:solidFill>
                  <a:schemeClr val="bg1"/>
                </a:solidFill>
                <a:latin typeface="Proxima Nova Cn Rg"/>
              </a:rPr>
            </a:br>
            <a:r>
              <a:rPr lang="ru-RU" sz="1400" dirty="0">
                <a:solidFill>
                  <a:schemeClr val="bg1"/>
                </a:solidFill>
                <a:latin typeface="Proxima Nova Cn Rg"/>
              </a:rPr>
              <a:t>(уровня федеральных и краевых </a:t>
            </a:r>
            <a:r>
              <a:rPr lang="ru-RU" sz="1400" dirty="0" smtClean="0">
                <a:solidFill>
                  <a:schemeClr val="bg1"/>
                </a:solidFill>
                <a:latin typeface="Proxima Nova Cn Rg"/>
              </a:rPr>
              <a:t>центров, в том числе </a:t>
            </a:r>
            <a:r>
              <a:rPr lang="ru-RU" sz="1400" dirty="0">
                <a:solidFill>
                  <a:schemeClr val="bg1"/>
                </a:solidFill>
                <a:latin typeface="Proxima Nova Cn Rg"/>
              </a:rPr>
              <a:t>ФГБУ НМИЦ Эндокринологии Минздрава России</a:t>
            </a:r>
            <a:r>
              <a:rPr lang="ru-RU" sz="1400" dirty="0" smtClean="0">
                <a:solidFill>
                  <a:schemeClr val="bg1"/>
                </a:solidFill>
                <a:latin typeface="Proxima Nova Cn Rg"/>
              </a:rPr>
              <a:t>)  </a:t>
            </a:r>
            <a:endParaRPr lang="ru-RU" sz="2000" b="0" strike="noStrike" spc="-1" dirty="0">
              <a:solidFill>
                <a:schemeClr val="bg1"/>
              </a:solidFill>
              <a:latin typeface="Proxima Nova Cn Rg"/>
            </a:endParaRPr>
          </a:p>
          <a:p>
            <a:pPr>
              <a:lnSpc>
                <a:spcPct val="107000"/>
              </a:lnSpc>
              <a:defRPr/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11" name="Объект 3">
            <a:extLst>
              <a:ext uri="{FF2B5EF4-FFF2-40B4-BE49-F238E27FC236}">
                <a16:creationId xmlns="" xmlns:a16="http://schemas.microsoft.com/office/drawing/2014/main" id="{D2B838DB-1FDE-4FCD-915A-957FBFF716EC}"/>
              </a:ext>
            </a:extLst>
          </p:cNvPr>
          <p:cNvSpPr txBox="1">
            <a:spLocks/>
          </p:cNvSpPr>
          <p:nvPr/>
        </p:nvSpPr>
        <p:spPr>
          <a:xfrm>
            <a:off x="3594849" y="908079"/>
            <a:ext cx="2719399" cy="3305332"/>
          </a:xfrm>
          <a:prstGeom prst="rect">
            <a:avLst/>
          </a:prstGeom>
        </p:spPr>
        <p:txBody>
          <a:bodyPr vert="horz" lIns="91426" tIns="45712" rIns="91426" bIns="45712" rtlCol="0">
            <a:noAutofit/>
          </a:bodyPr>
          <a:lstStyle>
            <a:defPPr>
              <a:defRPr lang="ru-RU"/>
            </a:defPPr>
            <a:lvl1pPr marL="0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73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44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17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91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62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35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06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379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Proxima Nova Cn Rg" panose="02000506030000020004"/>
              </a:rPr>
              <a:t>Система зарегистрирована в Едином реестре российских программ для электронных вычислительных машин и баз </a:t>
            </a:r>
            <a:r>
              <a:rPr lang="ru-RU" sz="2000" dirty="0" smtClean="0">
                <a:latin typeface="Proxima Nova Cn Rg" panose="02000506030000020004"/>
              </a:rPr>
              <a:t>данных под № 150747,</a:t>
            </a:r>
          </a:p>
          <a:p>
            <a:r>
              <a:rPr lang="ru-RU" sz="2000" dirty="0" smtClean="0">
                <a:latin typeface="Proxima Nova Cn Rg" panose="02000506030000020004"/>
              </a:rPr>
              <a:t>приказ Министерства цифрового развития </a:t>
            </a:r>
          </a:p>
          <a:p>
            <a:r>
              <a:rPr lang="ru-RU" sz="2000" dirty="0" smtClean="0">
                <a:latin typeface="Proxima Nova Cn Rg" panose="02000506030000020004"/>
              </a:rPr>
              <a:t>от 10.01.2020 № 4</a:t>
            </a:r>
            <a:endParaRPr lang="ru-RU" sz="2000" dirty="0">
              <a:latin typeface="Proxima Nova Cn Rg" panose="020005060300000200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9627FF-D5B0-42E6-A3EC-A7033C5A29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9" t="10390" r="82127" b="83773"/>
          <a:stretch/>
        </p:blipFill>
        <p:spPr>
          <a:xfrm>
            <a:off x="814588" y="5159548"/>
            <a:ext cx="2237293" cy="589524"/>
          </a:xfrm>
          <a:prstGeom prst="rect">
            <a:avLst/>
          </a:prstGeom>
        </p:spPr>
      </p:pic>
      <p:sp>
        <p:nvSpPr>
          <p:cNvPr id="12" name="Объект 3">
            <a:extLst>
              <a:ext uri="{FF2B5EF4-FFF2-40B4-BE49-F238E27FC236}">
                <a16:creationId xmlns="" xmlns:a16="http://schemas.microsoft.com/office/drawing/2014/main" id="{B0B5ED61-C27A-4088-9032-289DD9F7B501}"/>
              </a:ext>
            </a:extLst>
          </p:cNvPr>
          <p:cNvSpPr txBox="1">
            <a:spLocks/>
          </p:cNvSpPr>
          <p:nvPr/>
        </p:nvSpPr>
        <p:spPr>
          <a:xfrm>
            <a:off x="545345" y="4669653"/>
            <a:ext cx="5158707" cy="1422199"/>
          </a:xfrm>
          <a:prstGeom prst="rect">
            <a:avLst/>
          </a:prstGeom>
        </p:spPr>
        <p:txBody>
          <a:bodyPr vert="horz" lIns="91426" tIns="45712" rIns="91426" bIns="45712" rtlCol="0">
            <a:noAutofit/>
          </a:bodyPr>
          <a:lstStyle>
            <a:defPPr>
              <a:defRPr lang="ru-RU"/>
            </a:defPPr>
            <a:lvl1pPr marL="0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7673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44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17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691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362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035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706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379" algn="l" defTabSz="99534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Proxima Nova Cn Rg" panose="02000506030000020004"/>
              </a:rPr>
              <a:t>Партнеры</a:t>
            </a:r>
            <a:r>
              <a:rPr lang="en-US" sz="2000" dirty="0">
                <a:latin typeface="Proxima Nova Cn Rg" panose="02000506030000020004"/>
              </a:rPr>
              <a:t>:</a:t>
            </a:r>
            <a:endParaRPr lang="ru-RU" sz="2000" dirty="0">
              <a:latin typeface="Proxima Nova Cn Rg" panose="02000506030000020004"/>
            </a:endParaRPr>
          </a:p>
        </p:txBody>
      </p:sp>
      <p:pic>
        <p:nvPicPr>
          <p:cNvPr id="1026" name="Picture 2" descr="Картинки по запросу ЗАО СПАРМ ЛОГО">
            <a:extLst>
              <a:ext uri="{FF2B5EF4-FFF2-40B4-BE49-F238E27FC236}">
                <a16:creationId xmlns="" xmlns:a16="http://schemas.microsoft.com/office/drawing/2014/main" id="{7A72D404-4252-44D1-AEB1-1BA58208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37" y="4989377"/>
            <a:ext cx="1854859" cy="90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77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216" y="1241114"/>
            <a:ext cx="6096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</a:rPr>
              <a:t>Филиал АО «Концерн «Вега»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г. </a:t>
            </a:r>
            <a:r>
              <a:rPr lang="ru-RU" dirty="0" smtClean="0">
                <a:solidFill>
                  <a:schemeClr val="bg1"/>
                </a:solidFill>
              </a:rPr>
              <a:t>Санкт-Петербурге</a:t>
            </a:r>
            <a:endParaRPr lang="ru-RU" b="1" dirty="0">
              <a:solidFill>
                <a:schemeClr val="bg1"/>
              </a:solidFill>
              <a:latin typeface="Proxima Nova Cn Rg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600" dirty="0" smtClean="0">
                <a:solidFill>
                  <a:schemeClr val="bg1"/>
                </a:solidFill>
                <a:latin typeface="Proxima Nova Cn Rg"/>
              </a:rPr>
              <a:t>197</a:t>
            </a:r>
            <a:r>
              <a:rPr lang="en-US" sz="1600" dirty="0" smtClean="0">
                <a:solidFill>
                  <a:schemeClr val="bg1"/>
                </a:solidFill>
                <a:latin typeface="Proxima Nova Cn Rg"/>
              </a:rPr>
              <a:t>022</a:t>
            </a:r>
            <a:r>
              <a:rPr lang="ru-RU" sz="1600" dirty="0" smtClean="0">
                <a:solidFill>
                  <a:schemeClr val="bg1"/>
                </a:solidFill>
                <a:latin typeface="Proxima Nova Cn Rg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Proxima Nova Cn Rg"/>
              </a:rPr>
              <a:t>г. Санкт-Петербург, ул. Академика Павлова, 14а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Proxima Nova Cn Rg"/>
              </a:rPr>
              <a:t>Захарченко Владимир </a:t>
            </a:r>
            <a:r>
              <a:rPr lang="ru-RU" dirty="0" smtClean="0">
                <a:solidFill>
                  <a:schemeClr val="bg1"/>
                </a:solidFill>
                <a:latin typeface="Proxima Nova Cn Rg"/>
              </a:rPr>
              <a:t>Сергеевич</a:t>
            </a:r>
            <a:endParaRPr lang="en-US" dirty="0" smtClean="0">
              <a:solidFill>
                <a:schemeClr val="bg1"/>
              </a:solidFill>
              <a:latin typeface="Proxima Nova Cn Rg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Proxima Nova Cn Rg"/>
              </a:rPr>
              <a:t>тел</a:t>
            </a:r>
            <a:r>
              <a:rPr lang="ru-RU" dirty="0">
                <a:solidFill>
                  <a:schemeClr val="bg1"/>
                </a:solidFill>
                <a:latin typeface="Proxima Nova Cn Rg"/>
              </a:rPr>
              <a:t>. рабочий: +7 (</a:t>
            </a:r>
            <a:r>
              <a:rPr lang="en-US" dirty="0">
                <a:solidFill>
                  <a:schemeClr val="bg1"/>
                </a:solidFill>
                <a:latin typeface="Proxima Nova Cn Rg"/>
              </a:rPr>
              <a:t>812</a:t>
            </a:r>
            <a:r>
              <a:rPr lang="ru-RU" dirty="0">
                <a:solidFill>
                  <a:schemeClr val="bg1"/>
                </a:solidFill>
                <a:latin typeface="Proxima Nova Cn Rg"/>
              </a:rPr>
              <a:t>) 438-76</a:t>
            </a:r>
            <a:r>
              <a:rPr lang="en-US" dirty="0">
                <a:solidFill>
                  <a:schemeClr val="bg1"/>
                </a:solidFill>
                <a:latin typeface="Proxima Nova Cn Rg"/>
              </a:rPr>
              <a:t>-</a:t>
            </a:r>
            <a:r>
              <a:rPr lang="ru-RU" dirty="0" smtClean="0">
                <a:solidFill>
                  <a:schemeClr val="bg1"/>
                </a:solidFill>
                <a:latin typeface="Proxima Nova Cn Rg"/>
              </a:rPr>
              <a:t>54</a:t>
            </a:r>
            <a:endParaRPr lang="en-US" dirty="0" smtClean="0">
              <a:solidFill>
                <a:schemeClr val="bg1"/>
              </a:solidFill>
              <a:latin typeface="Proxima Nova Cn Rg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Proxima Nova Cn Rg"/>
              </a:rPr>
              <a:t>Тел. </a:t>
            </a:r>
            <a:r>
              <a:rPr lang="ru-RU" dirty="0">
                <a:solidFill>
                  <a:schemeClr val="bg1"/>
                </a:solidFill>
                <a:latin typeface="Proxima Nova Cn Rg"/>
              </a:rPr>
              <a:t>моб.: +7 911 100 53 04</a:t>
            </a:r>
            <a:endParaRPr lang="ru-RU" dirty="0">
              <a:solidFill>
                <a:schemeClr val="bg1"/>
              </a:solidFill>
              <a:latin typeface="Proxima Nova Cn Rg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Proxima Nova Cn Rg"/>
              </a:rPr>
              <a:t>E-mail</a:t>
            </a:r>
            <a:r>
              <a:rPr lang="en-US" dirty="0">
                <a:solidFill>
                  <a:schemeClr val="bg1"/>
                </a:solidFill>
                <a:latin typeface="Proxima Nova Cn Rg"/>
              </a:rPr>
              <a:t>:</a:t>
            </a:r>
            <a:r>
              <a:rPr lang="ru-RU" dirty="0">
                <a:solidFill>
                  <a:schemeClr val="bg1"/>
                </a:solidFill>
                <a:latin typeface="Proxima Nova Cn Rg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roxima Nova Cn Rg"/>
              </a:rPr>
              <a:t>mail@spb.vega.su</a:t>
            </a:r>
            <a:endParaRPr lang="en-US" dirty="0">
              <a:solidFill>
                <a:schemeClr val="bg1"/>
              </a:solidFill>
              <a:latin typeface="Proxima Nova Cn Rg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Proxima Nova Cn Rg"/>
              </a:rPr>
              <a:t>vs@spb.vega.su </a:t>
            </a:r>
            <a:r>
              <a:rPr lang="ru-RU" dirty="0">
                <a:solidFill>
                  <a:schemeClr val="bg1"/>
                </a:solidFill>
                <a:latin typeface="Proxima Nova Cn Rg"/>
              </a:rPr>
              <a:t>, 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https://irida.online/</a:t>
            </a:r>
            <a:endParaRPr lang="ru-RU" dirty="0">
              <a:solidFill>
                <a:schemeClr val="bg1"/>
              </a:solidFill>
              <a:latin typeface="Proxima Nova Cn Rg"/>
            </a:endParaRPr>
          </a:p>
        </p:txBody>
      </p:sp>
      <p:pic>
        <p:nvPicPr>
          <p:cNvPr id="3" name="Picture 2" descr="https://www.rstradehouse.com/pr_img/1001110015/20160630/74696666/Logo_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13" y="267885"/>
            <a:ext cx="2668034" cy="76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309BB8A-9166-41E8-91B3-D29D53E735B6}"/>
              </a:ext>
            </a:extLst>
          </p:cNvPr>
          <p:cNvSpPr/>
          <p:nvPr/>
        </p:nvSpPr>
        <p:spPr bwMode="auto">
          <a:xfrm>
            <a:off x="775504" y="3276708"/>
            <a:ext cx="2754119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tabLst>
                <a:tab pos="906780" algn="l"/>
              </a:tabLs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Создание заявок и работа с заявками на дистанционные консультации (синхронные и асинхронные дистанционные консультации);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DFEEA52-7569-D04B-A04A-5DC8A4859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320" y="1795239"/>
            <a:ext cx="1500088" cy="1238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DFE082-AB87-014A-9BC0-E81E8A9B3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608" y="1855667"/>
            <a:ext cx="1284246" cy="111758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609FA92-A150-E24A-BD63-5E320A6324AA}"/>
              </a:ext>
            </a:extLst>
          </p:cNvPr>
          <p:cNvSpPr/>
          <p:nvPr/>
        </p:nvSpPr>
        <p:spPr>
          <a:xfrm>
            <a:off x="3768689" y="3276708"/>
            <a:ext cx="2396104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tabLst>
                <a:tab pos="906780" algn="l"/>
              </a:tabLs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Управление и настройка правил маршрутизации заявок на дистанционные консультации между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мо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82B3F64-9815-B440-AACC-89DC80CCDF8D}"/>
              </a:ext>
            </a:extLst>
          </p:cNvPr>
          <p:cNvSpPr/>
          <p:nvPr/>
        </p:nvSpPr>
        <p:spPr>
          <a:xfrm>
            <a:off x="6504316" y="3276707"/>
            <a:ext cx="2651258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tabLst>
                <a:tab pos="906780" algn="l"/>
              </a:tabLs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Создание пути прохождения заявок внутри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мо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и назначение ответственных за каждый этап (координатор, врач-консультант и </a:t>
            </a:r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тп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.);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09612D5-3133-8745-B340-43D7327EFD5F}"/>
              </a:ext>
            </a:extLst>
          </p:cNvPr>
          <p:cNvSpPr/>
          <p:nvPr/>
        </p:nvSpPr>
        <p:spPr>
          <a:xfrm>
            <a:off x="9282896" y="3276707"/>
            <a:ext cx="2544670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tabLst>
                <a:tab pos="906780" algn="l"/>
              </a:tabLs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Создание и работа с расписаниями специалистов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ресурсов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BA9C6AD-9450-7548-B846-ABE6D0B4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36" y="1844824"/>
            <a:ext cx="1237358" cy="1139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4678457-26B5-334C-905D-A880C1FDF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064" y="1849311"/>
            <a:ext cx="1168400" cy="113030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Возможности версии «Телемедицина»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309BB8A-9166-41E8-91B3-D29D53E735B6}"/>
              </a:ext>
            </a:extLst>
          </p:cNvPr>
          <p:cNvSpPr/>
          <p:nvPr/>
        </p:nvSpPr>
        <p:spPr bwMode="auto">
          <a:xfrm>
            <a:off x="870733" y="2881994"/>
            <a:ext cx="2135697" cy="264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Заполнение медицинских записей и заключений по созданным шаблонам (существует конструктор шаблонов медицинских записей), подпись сформированного заключения ЭП; 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6F1E31A-EF8F-B84F-865A-2C693C8C823E}"/>
              </a:ext>
            </a:extLst>
          </p:cNvPr>
          <p:cNvSpPr/>
          <p:nvPr/>
        </p:nvSpPr>
        <p:spPr>
          <a:xfrm>
            <a:off x="3460032" y="2881994"/>
            <a:ext cx="3058702" cy="32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Организация сеансов видеоконференцсвязи между участниками дистанционной консультации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(по технологии </a:t>
            </a:r>
            <a:r>
              <a:rPr lang="ru-RU" sz="1400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web-rtc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с адаптацией к каналам связи и подключением из браузера) с возможностью записи видео с консультаций и их последующего хранения;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1DEA313-24DA-7F41-9D57-9FCFB4920C2D}"/>
              </a:ext>
            </a:extLst>
          </p:cNvPr>
          <p:cNvSpPr/>
          <p:nvPr/>
        </p:nvSpPr>
        <p:spPr>
          <a:xfrm>
            <a:off x="6470757" y="2967380"/>
            <a:ext cx="1973358" cy="199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Обмен сообщениями между всеми участниками дистанционной консультации;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42D4B26-4B6F-8045-A707-C88A0F17146A}"/>
              </a:ext>
            </a:extLst>
          </p:cNvPr>
          <p:cNvSpPr/>
          <p:nvPr/>
        </p:nvSpPr>
        <p:spPr>
          <a:xfrm>
            <a:off x="8613628" y="2967380"/>
            <a:ext cx="2890110" cy="246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Обмен и хранение файлов и изображений, загруженных в ходе подготовки и проведения консультации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(в </a:t>
            </a:r>
            <a:r>
              <a:rPr lang="ru-RU" sz="1200" i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т.Ч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С возможностью коллективной работы с загруженными файлами на общей интерактивной доске в онлайн консультации).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4F12047-C9CF-164B-B95B-7C8DA6DD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6" y="1705104"/>
            <a:ext cx="1189704" cy="991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CC218E6-1E95-6549-8F13-2FACFD83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559" y="1654638"/>
            <a:ext cx="809727" cy="1041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1446D19-611E-3941-956B-DA5F0F28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24" y="1654638"/>
            <a:ext cx="1000963" cy="10444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AF7901F-9885-9C47-9831-9CDE1ED2A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637" y="1726818"/>
            <a:ext cx="839623" cy="969706"/>
          </a:xfrm>
          <a:prstGeom prst="rect">
            <a:avLst/>
          </a:prstGeom>
        </p:spPr>
      </p:pic>
      <p:sp>
        <p:nvSpPr>
          <p:cNvPr id="18" name="Текст 17"/>
          <p:cNvSpPr>
            <a:spLocks noGrp="1"/>
          </p:cNvSpPr>
          <p:nvPr>
            <p:ph type="body" sz="quarter" idx="10"/>
          </p:nvPr>
        </p:nvSpPr>
        <p:spPr>
          <a:xfrm>
            <a:off x="732821" y="239859"/>
            <a:ext cx="6559488" cy="36364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Возможности версии «Телемедицина»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6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>
            <a:extLst>
              <a:ext uri="{FF2B5EF4-FFF2-40B4-BE49-F238E27FC236}">
                <a16:creationId xmlns="" xmlns:a16="http://schemas.microsoft.com/office/drawing/2014/main" id="{099C95F6-0C7C-4D47-A954-91D108D1EFD2}"/>
              </a:ext>
            </a:extLst>
          </p:cNvPr>
          <p:cNvSpPr/>
          <p:nvPr/>
        </p:nvSpPr>
        <p:spPr bwMode="auto">
          <a:xfrm>
            <a:off x="787078" y="2584334"/>
            <a:ext cx="3363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71C32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Асинхронный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Режим отложенных консультаций по медицинским документам пациента </a:t>
            </a:r>
            <a:endParaRPr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8">
            <a:extLst>
              <a:ext uri="{FF2B5EF4-FFF2-40B4-BE49-F238E27FC236}">
                <a16:creationId xmlns="" xmlns:a16="http://schemas.microsoft.com/office/drawing/2014/main" id="{46DA2527-F7B5-4DAA-A8F0-79FC645A4620}"/>
              </a:ext>
            </a:extLst>
          </p:cNvPr>
          <p:cNvSpPr/>
          <p:nvPr/>
        </p:nvSpPr>
        <p:spPr bwMode="auto">
          <a:xfrm>
            <a:off x="4502552" y="2551837"/>
            <a:ext cx="27033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EA4E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Синхронный</a:t>
            </a:r>
            <a:r>
              <a:rPr lang="ru-RU" sz="2400" dirty="0">
                <a:solidFill>
                  <a:srgbClr val="EA4E1B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Режим консультирования в реальном времени (аудио-, видеоконференции)</a:t>
            </a:r>
            <a:endParaRPr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Прямоугольник 11">
            <a:extLst>
              <a:ext uri="{FF2B5EF4-FFF2-40B4-BE49-F238E27FC236}">
                <a16:creationId xmlns="" xmlns:a16="http://schemas.microsoft.com/office/drawing/2014/main" id="{108FD4A4-FA1F-4CCA-9B80-2EDB0476820A}"/>
              </a:ext>
            </a:extLst>
          </p:cNvPr>
          <p:cNvSpPr/>
          <p:nvPr/>
        </p:nvSpPr>
        <p:spPr bwMode="auto">
          <a:xfrm>
            <a:off x="7326776" y="2551837"/>
            <a:ext cx="3974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00AED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Смешанный</a:t>
            </a:r>
            <a:r>
              <a:rPr lang="ru-RU" sz="2400" dirty="0">
                <a:solidFill>
                  <a:srgbClr val="00AEDE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Режим, позволяющий в ходе отложенной консультации начать взаимодействия консультанта с лечащим врачом в реальном времени</a:t>
            </a:r>
            <a:endParaRPr dirty="0">
              <a:solidFill>
                <a:schemeClr val="accent1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Режимы дистанционных консультаций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2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B3BB8A9-FA34-6D49-897E-4D8FAD5632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53"/>
          <a:stretch/>
        </p:blipFill>
        <p:spPr>
          <a:xfrm>
            <a:off x="364435" y="0"/>
            <a:ext cx="11827566" cy="685799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="" xmlns:a16="http://schemas.microsoft.com/office/drawing/2014/main" id="{22147797-F036-4293-908D-1D00053EF83C}"/>
              </a:ext>
            </a:extLst>
          </p:cNvPr>
          <p:cNvSpPr>
            <a:spLocks/>
          </p:cNvSpPr>
          <p:nvPr/>
        </p:nvSpPr>
        <p:spPr bwMode="auto">
          <a:xfrm>
            <a:off x="686299" y="2743183"/>
            <a:ext cx="7204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2F5597"/>
                </a:solidFill>
                <a:latin typeface="+mj-lt"/>
              </a:rPr>
              <a:t>Доступ для специалистов </a:t>
            </a:r>
          </a:p>
          <a:p>
            <a:pPr>
              <a:defRPr/>
            </a:pPr>
            <a:r>
              <a:rPr lang="ru-RU" sz="2000" dirty="0">
                <a:solidFill>
                  <a:srgbClr val="2F5597"/>
                </a:solidFill>
                <a:latin typeface="+mj-lt"/>
              </a:rPr>
              <a:t>целевой МО и направляющей МО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rgbClr val="2F5597"/>
              </a:solidFill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DCF09CA-F497-FB49-8D88-EC68296D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025" y="2062592"/>
            <a:ext cx="825500" cy="2438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E2942CF-B8B1-B044-912D-46C24D8EB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51673" y="3523092"/>
            <a:ext cx="660400" cy="9779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732820" y="239859"/>
            <a:ext cx="8575771" cy="392601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Единый веб портал для работы с заявками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на дистанционные консультации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9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567691" y="1997843"/>
            <a:ext cx="45227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F5597"/>
                </a:solidFill>
                <a:latin typeface="+mj-lt"/>
              </a:rPr>
              <a:t>создание и управление учетными записями специалистов МО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F5597"/>
                </a:solidFill>
                <a:latin typeface="+mj-lt"/>
              </a:rPr>
              <a:t>назначение ролей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F5597"/>
                </a:solidFill>
                <a:latin typeface="+mj-lt"/>
              </a:rPr>
              <a:t>определение списка услуг</a:t>
            </a:r>
            <a:r>
              <a:rPr lang="en-US" dirty="0">
                <a:solidFill>
                  <a:srgbClr val="2F5597"/>
                </a:solidFill>
                <a:latin typeface="+mj-lt"/>
              </a:rPr>
              <a:t>/</a:t>
            </a:r>
            <a:r>
              <a:rPr lang="ru-RU" dirty="0">
                <a:solidFill>
                  <a:srgbClr val="2F5597"/>
                </a:solidFill>
                <a:latin typeface="+mj-lt"/>
              </a:rPr>
              <a:t>профилей оказания </a:t>
            </a:r>
            <a:r>
              <a:rPr lang="ru-RU" dirty="0" err="1">
                <a:solidFill>
                  <a:srgbClr val="2F5597"/>
                </a:solidFill>
                <a:latin typeface="+mj-lt"/>
              </a:rPr>
              <a:t>мед.помощи</a:t>
            </a:r>
            <a:r>
              <a:rPr lang="ru-RU" dirty="0">
                <a:solidFill>
                  <a:srgbClr val="2F5597"/>
                </a:solidFill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F5597"/>
                </a:solidFill>
                <a:latin typeface="+mj-lt"/>
              </a:rPr>
              <a:t>сверка с региональным регистром медицинских работников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rgbClr val="2F5597"/>
              </a:solidFill>
              <a:latin typeface="+mj-lt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299E14D0-DCD6-6E49-95BB-9EBF461401C9}"/>
              </a:ext>
            </a:extLst>
          </p:cNvPr>
          <p:cNvGrpSpPr/>
          <p:nvPr/>
        </p:nvGrpSpPr>
        <p:grpSpPr>
          <a:xfrm>
            <a:off x="7753185" y="1112125"/>
            <a:ext cx="4438815" cy="4633749"/>
            <a:chOff x="7753185" y="1112125"/>
            <a:chExt cx="4438815" cy="4633749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D926E059-B1EF-40AD-9CE1-7E73897AD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931" t="11111" r="32355" b="5013"/>
            <a:stretch/>
          </p:blipFill>
          <p:spPr>
            <a:xfrm>
              <a:off x="7753185" y="1112125"/>
              <a:ext cx="3605930" cy="46337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1AE0946B-F3B6-5440-BD7E-5885B4A0D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1366500" y="2086693"/>
              <a:ext cx="825500" cy="243840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FC9C4540-A02C-7D4D-ACCB-410B552229E5}"/>
              </a:ext>
            </a:extLst>
          </p:cNvPr>
          <p:cNvGrpSpPr/>
          <p:nvPr/>
        </p:nvGrpSpPr>
        <p:grpSpPr>
          <a:xfrm>
            <a:off x="4572109" y="1997843"/>
            <a:ext cx="4686871" cy="2616101"/>
            <a:chOff x="4572109" y="1997843"/>
            <a:chExt cx="4686871" cy="2616101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7CBA8477-CEA4-4E57-A9F3-0361AA8C3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707" t="11864" r="5923" b="26345"/>
            <a:stretch/>
          </p:blipFill>
          <p:spPr>
            <a:xfrm>
              <a:off x="5239894" y="1997843"/>
              <a:ext cx="4019086" cy="26161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94D5F337-FF82-D74C-9301-0AC6C3D81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572109" y="2604992"/>
              <a:ext cx="660400" cy="977900"/>
            </a:xfrm>
            <a:prstGeom prst="rect">
              <a:avLst/>
            </a:prstGeom>
          </p:spPr>
        </p:pic>
      </p:grp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Управление учетными записями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7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794414" y="3014430"/>
            <a:ext cx="3870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Табличное представление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Представление в виде графа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8EE7C2-E644-45A5-8F1F-B59EB425C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4" t="9959" r="1249" b="48694"/>
          <a:stretch/>
        </p:blipFill>
        <p:spPr>
          <a:xfrm>
            <a:off x="5497856" y="4179331"/>
            <a:ext cx="5595143" cy="1655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14289F5-93BC-C642-BD7C-CD548A00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19415" y="4517898"/>
            <a:ext cx="660400" cy="9779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B905AF41-C574-014E-AB31-D05A186231F2}"/>
              </a:ext>
            </a:extLst>
          </p:cNvPr>
          <p:cNvGrpSpPr/>
          <p:nvPr/>
        </p:nvGrpSpPr>
        <p:grpSpPr>
          <a:xfrm>
            <a:off x="6936889" y="1136065"/>
            <a:ext cx="4744636" cy="2570862"/>
            <a:chOff x="6936889" y="1136065"/>
            <a:chExt cx="4744636" cy="2570862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895A81F7-3F8F-4F89-ABD1-DCF782890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11" t="13140" r="5489" b="9062"/>
            <a:stretch/>
          </p:blipFill>
          <p:spPr>
            <a:xfrm>
              <a:off x="6936889" y="1136065"/>
              <a:ext cx="4114394" cy="25708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72450F56-6112-0B43-80D9-AA405E5D0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1051283" y="1509858"/>
              <a:ext cx="630242" cy="1861637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FAE86F-FC1B-4C1E-AAC4-A1873035D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598" t="29072" r="16141" b="37868"/>
          <a:stretch/>
        </p:blipFill>
        <p:spPr>
          <a:xfrm>
            <a:off x="5129355" y="1490679"/>
            <a:ext cx="4332931" cy="1861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Штатная структура медицинской организации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2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95F1B1D-679C-1644-810B-D0EA750AB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053"/>
          <a:stretch/>
        </p:blipFill>
        <p:spPr bwMode="auto">
          <a:xfrm>
            <a:off x="364435" y="0"/>
            <a:ext cx="11827566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62FAE0F-A9D3-4CF4-94B6-8D1C7AF77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93" t="28349" r="14361" b="23100"/>
          <a:stretch/>
        </p:blipFill>
        <p:spPr>
          <a:xfrm>
            <a:off x="5699806" y="2029937"/>
            <a:ext cx="5167500" cy="2798124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</p:pic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ACF0D3D0-FABA-41DF-8D7F-7BC86E18F399}"/>
              </a:ext>
            </a:extLst>
          </p:cNvPr>
          <p:cNvSpPr>
            <a:spLocks/>
          </p:cNvSpPr>
          <p:nvPr/>
        </p:nvSpPr>
        <p:spPr bwMode="auto">
          <a:xfrm>
            <a:off x="567691" y="1751263"/>
            <a:ext cx="47497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F5597"/>
                </a:solidFill>
                <a:latin typeface="+mj-lt"/>
              </a:rPr>
              <a:t>определение этапов прохождения заявки и переходов между ними</a:t>
            </a:r>
            <a:endParaRPr lang="en-US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F5597"/>
                </a:solidFill>
                <a:latin typeface="+mj-lt"/>
              </a:rPr>
              <a:t>назначение ответственных за этап (специалист, подразделение, должность) и контролей переходов</a:t>
            </a:r>
            <a:endParaRPr lang="en-US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F5597"/>
                </a:solidFill>
                <a:latin typeface="+mj-lt"/>
              </a:rPr>
              <a:t>к каждому переходу возможно прикрепить шаблоны для заполнения медицинских записей, необходимых для перехода </a:t>
            </a:r>
            <a:endParaRPr lang="en-US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2F5597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2F5597"/>
                </a:solidFill>
                <a:latin typeface="+mj-lt"/>
              </a:rPr>
              <a:t>возможность добавить на переход к этапу БП шаблон отчетного документа (формирование в </a:t>
            </a:r>
            <a:r>
              <a:rPr lang="en-US" sz="1600" dirty="0" err="1">
                <a:solidFill>
                  <a:srgbClr val="2F5597"/>
                </a:solidFill>
                <a:latin typeface="+mj-lt"/>
              </a:rPr>
              <a:t>pdf,doc</a:t>
            </a:r>
            <a:r>
              <a:rPr lang="ru-RU" sz="1600" dirty="0">
                <a:solidFill>
                  <a:srgbClr val="2F5597"/>
                </a:solidFill>
                <a:latin typeface="+mj-lt"/>
              </a:rPr>
              <a:t>), подпись ЭП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F5597"/>
              </a:solidFill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FE54CE7-0940-3749-9611-0F139A400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856025" y="2062592"/>
            <a:ext cx="825500" cy="2438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10CFF10-2516-9B49-B28E-08369A167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169333" y="3941626"/>
            <a:ext cx="530473" cy="78550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Встроенный редактор маршрутов прохождения заявок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6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8E930244-5A97-4BDE-B11F-F6C0ABEE2E71}" vid="{C7C6F014-D5CD-42C0-952C-D90472D1E17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28066</TotalTime>
  <Words>828</Words>
  <Application>Microsoft Office PowerPoint</Application>
  <PresentationFormat>Широкоэкранный</PresentationFormat>
  <Paragraphs>148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Proxima Nova Cn Rg</vt:lpstr>
      <vt:lpstr>Proxima Nova ExCn Lt</vt:lpstr>
      <vt:lpstr>Proxima Nova ExCn Rg</vt:lpstr>
      <vt:lpstr>Тема2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Архимандритова Ирина</dc:creator>
  <cp:lastModifiedBy>Киселёв Виталий Иванович</cp:lastModifiedBy>
  <cp:revision>157</cp:revision>
  <dcterms:created xsi:type="dcterms:W3CDTF">2019-09-26T08:19:23Z</dcterms:created>
  <dcterms:modified xsi:type="dcterms:W3CDTF">2022-05-17T06:20:59Z</dcterms:modified>
</cp:coreProperties>
</file>