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70" r:id="rId3"/>
    <p:sldId id="261" r:id="rId4"/>
    <p:sldId id="273" r:id="rId5"/>
    <p:sldId id="274" r:id="rId6"/>
    <p:sldId id="258" r:id="rId7"/>
  </p:sldIdLst>
  <p:sldSz cx="10691813" cy="7559675"/>
  <p:notesSz cx="6858000" cy="9144000"/>
  <p:defaultTextStyle>
    <a:defPPr>
      <a:defRPr lang="ru-RU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0088"/>
    <a:srgbClr val="6AD1E2"/>
    <a:srgbClr val="D3F1F9"/>
    <a:srgbClr val="A8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989D8-732A-4360-A03A-1B78E27C80A9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96F01-CB0E-4D15-AF4B-FE9FEFECC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589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96F01-CB0E-4D15-AF4B-FE9FEFECC74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553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425513" y="6337426"/>
            <a:ext cx="3204927" cy="1122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" y="-1"/>
            <a:ext cx="10690393" cy="7560679"/>
          </a:xfrm>
          <a:prstGeom prst="rect">
            <a:avLst/>
          </a:prstGeom>
        </p:spPr>
      </p:pic>
      <p:sp>
        <p:nvSpPr>
          <p:cNvPr id="12" name="Прямоугольник 11"/>
          <p:cNvSpPr/>
          <p:nvPr userDrawn="1"/>
        </p:nvSpPr>
        <p:spPr>
          <a:xfrm>
            <a:off x="108642" y="4128380"/>
            <a:ext cx="8664166" cy="1801640"/>
          </a:xfrm>
          <a:prstGeom prst="rect">
            <a:avLst/>
          </a:prstGeom>
          <a:solidFill>
            <a:srgbClr val="6AD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8356" y="4314191"/>
            <a:ext cx="7617837" cy="112694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59" y="5844077"/>
            <a:ext cx="4807563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32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A9C4E733-098B-4FE1-A9E0-F47F6E83A49E}" type="datetime1">
              <a:rPr lang="ru-RU" smtClean="0"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778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7807D97F-3FE8-4E6F-BCFA-82D29636C86B}" type="datetime1">
              <a:rPr lang="ru-RU" smtClean="0"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225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000"/>
            </a:lvl1pPr>
            <a:lvl2pPr marL="503971" indent="0">
              <a:buNone/>
              <a:defRPr sz="1600"/>
            </a:lvl2pPr>
            <a:lvl3pPr marL="1007943" indent="0">
              <a:buNone/>
              <a:defRPr sz="14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E865E697-C74E-4619-BA14-D1D78758118A}" type="datetime1">
              <a:rPr lang="ru-RU" smtClean="0"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628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25C90980-F4C9-4C99-943B-E233C1AD4E55}" type="datetime1">
              <a:rPr lang="ru-RU" smtClean="0"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64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7E56A821-A386-43B1-8882-E0E7D40C541F}" type="datetime1">
              <a:rPr lang="ru-RU" smtClean="0"/>
              <a:t>04.04.2019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33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2BF2CE1E-A6A1-453C-96BC-DF94500A913B}" type="datetime1">
              <a:rPr lang="ru-RU" smtClean="0"/>
              <a:t>04.04.2019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37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732B9896-F4C2-450E-A0EF-80BD2D3B9D3D}" type="datetime1">
              <a:rPr lang="ru-RU" smtClean="0"/>
              <a:t>04.04.2019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82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E1E03351-7783-4DC1-8281-60EF86788F51}" type="datetime1">
              <a:rPr lang="ru-RU" smtClean="0"/>
              <a:t>04.04.2019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438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A039101F-E1A7-4B64-8ACA-E2148631BE1A}" type="datetime1">
              <a:rPr lang="ru-RU" smtClean="0"/>
              <a:t>04.04.2019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84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DBA31CD0-3208-4805-8B50-A50D295578D0}" type="datetime1">
              <a:rPr lang="ru-RU" smtClean="0"/>
              <a:t>04.04.2019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550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" y="0"/>
            <a:ext cx="108642" cy="7559675"/>
          </a:xfrm>
          <a:prstGeom prst="rect">
            <a:avLst/>
          </a:prstGeom>
          <a:solidFill>
            <a:srgbClr val="6AD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522514" cy="8197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1385180"/>
            <a:ext cx="9522514" cy="5423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4990" y="7006700"/>
            <a:ext cx="179258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 b="1">
                <a:solidFill>
                  <a:schemeClr val="tx1"/>
                </a:solidFill>
              </a:defRPr>
            </a:lvl1pPr>
          </a:lstStyle>
          <a:p>
            <a:fld id="{C3D00768-0305-451D-AA06-CD2D62CCE3D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62"/>
          <a:stretch/>
        </p:blipFill>
        <p:spPr>
          <a:xfrm>
            <a:off x="735062" y="6808958"/>
            <a:ext cx="565607" cy="51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7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6AD1E2"/>
          </a:solidFill>
          <a:latin typeface="+mn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Clr>
          <a:srgbClr val="B70088"/>
        </a:buClr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Clr>
          <a:srgbClr val="B70088"/>
        </a:buClr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Clr>
          <a:srgbClr val="B70088"/>
        </a:buClr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Clr>
          <a:srgbClr val="B70088"/>
        </a:buClr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Clr>
          <a:srgbClr val="B70088"/>
        </a:buClr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4297" y="4498293"/>
            <a:ext cx="7617837" cy="1126942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АО «Научно-исследовательский институт Электронно-механических приборов»</a:t>
            </a:r>
            <a:b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микроомметр ТС2-20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949EEB-3785-4135-A3B5-81981629B0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545" y="6058950"/>
            <a:ext cx="1312474" cy="132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02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287" y="483980"/>
            <a:ext cx="9273113" cy="563010"/>
          </a:xfrm>
        </p:spPr>
        <p:txBody>
          <a:bodyPr/>
          <a:lstStyle/>
          <a:p>
            <a:r>
              <a:rPr lang="ru-RU" b="1" dirty="0"/>
              <a:t>           О предприятии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2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E9B072-3F88-4F13-A793-0D1F63D20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7165" y="6512685"/>
            <a:ext cx="888235" cy="89649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1748ABA-F7A7-4A07-A6B1-EEE2E1DBCD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273" y="4535055"/>
            <a:ext cx="4583903" cy="2309090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DD13962-31C2-4A49-92DA-A0258F4A219C}"/>
              </a:ext>
            </a:extLst>
          </p:cNvPr>
          <p:cNvSpPr/>
          <p:nvPr/>
        </p:nvSpPr>
        <p:spPr>
          <a:xfrm>
            <a:off x="532288" y="1067356"/>
            <a:ext cx="945017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Timeg New Roman" panose="02020603050405020304" pitchFamily="18" charset="0"/>
                <a:cs typeface="Timeg New Roman" panose="02020603050405020304" pitchFamily="18" charset="0"/>
              </a:rPr>
              <a:t>	</a:t>
            </a:r>
            <a:r>
              <a:rPr lang="ru-RU" sz="1400" dirty="0">
                <a:latin typeface="Timeg New Roman" panose="02020603050405020304" pitchFamily="18" charset="0"/>
                <a:cs typeface="Timeg New Roman" panose="02020603050405020304" pitchFamily="18" charset="0"/>
              </a:rPr>
              <a:t>Более двадцати лет АО «НИИЭМП» занимается разработкой и производством измерительных приборов для предприятий энергетики: микроомметры серии ТС, омметры «ВИТОК» и «ОА 3201», измерители коэффициента трансформации серии «КОЭФФИЦИЕНТ», измеритель параметров изоляции "Тангенс-2000".</a:t>
            </a:r>
          </a:p>
          <a:p>
            <a:pPr algn="just"/>
            <a:r>
              <a:rPr lang="ru-RU" sz="1400" dirty="0">
                <a:latin typeface="Timeg New Roman" panose="02020603050405020304" pitchFamily="18" charset="0"/>
                <a:cs typeface="Timeg New Roman" panose="02020603050405020304" pitchFamily="18" charset="0"/>
              </a:rPr>
              <a:t>	На предприятии создана мощная метрологическая база, имеется рабочий эталон Ома, рабочий эталон Вольта, что позволяет нашим приборам обладать высочайшими метрологическими качествами.</a:t>
            </a:r>
          </a:p>
          <a:p>
            <a:pPr algn="just"/>
            <a:r>
              <a:rPr lang="ru-RU" sz="1400" dirty="0">
                <a:latin typeface="Timeg New Roman" panose="02020603050405020304" pitchFamily="18" charset="0"/>
                <a:cs typeface="Timeg New Roman" panose="02020603050405020304" pitchFamily="18" charset="0"/>
              </a:rPr>
              <a:t>	География продаж наших приборов охватывает все регионы Российской Федерации. Измерительной техникой нашего производства успешно пользуются в северных городах, таких как Тюмень, Сургут, Ноябрьск, Архангельск, Петрозаводск, Омск, Томск, Иркутск, Хабаровск и других. Наши приборы использовались при пуско-наладочных работах энергообъектов олимпиады в Сочи, в городах Волгограде и </a:t>
            </a:r>
            <a:r>
              <a:rPr lang="ru-RU" sz="1400" dirty="0" err="1">
                <a:latin typeface="Timeg New Roman" panose="02020603050405020304" pitchFamily="18" charset="0"/>
                <a:cs typeface="Timeg New Roman" panose="02020603050405020304" pitchFamily="18" charset="0"/>
              </a:rPr>
              <a:t>Ростове</a:t>
            </a:r>
            <a:r>
              <a:rPr lang="ru-RU" sz="1400" dirty="0">
                <a:latin typeface="Timeg New Roman" panose="02020603050405020304" pitchFamily="18" charset="0"/>
                <a:cs typeface="Timeg New Roman" panose="02020603050405020304" pitchFamily="18" charset="0"/>
              </a:rPr>
              <a:t>-на-Дону. Потребителями нашей продукции являются практически все (кроме </a:t>
            </a:r>
            <a:r>
              <a:rPr lang="ru-RU" sz="1400" dirty="0" err="1">
                <a:latin typeface="Timeg New Roman" panose="02020603050405020304" pitchFamily="18" charset="0"/>
                <a:cs typeface="Timeg New Roman" panose="02020603050405020304" pitchFamily="18" charset="0"/>
              </a:rPr>
              <a:t>Дубнинской</a:t>
            </a:r>
            <a:r>
              <a:rPr lang="ru-RU" sz="1400" dirty="0">
                <a:latin typeface="Timeg New Roman" panose="02020603050405020304" pitchFamily="18" charset="0"/>
                <a:cs typeface="Timeg New Roman" panose="02020603050405020304" pitchFamily="18" charset="0"/>
              </a:rPr>
              <a:t>) атомные электростанции. </a:t>
            </a:r>
          </a:p>
          <a:p>
            <a:pPr algn="just"/>
            <a:r>
              <a:rPr lang="en-US" sz="1400" dirty="0">
                <a:latin typeface="Timeg New Roman" panose="02020603050405020304" pitchFamily="18" charset="0"/>
                <a:cs typeface="Timeg New Roman" panose="02020603050405020304" pitchFamily="18" charset="0"/>
              </a:rPr>
              <a:t>	</a:t>
            </a:r>
            <a:r>
              <a:rPr lang="ru-RU" sz="1400" dirty="0">
                <a:latin typeface="Timeg New Roman" panose="02020603050405020304" pitchFamily="18" charset="0"/>
                <a:cs typeface="Timeg New Roman" panose="02020603050405020304" pitchFamily="18" charset="0"/>
              </a:rPr>
              <a:t>Все выпускаемые нами приборы для энергетиков сертифицированы  в РФ и проходят сертификацию в странах СНГ: Республике Беларусь и в Казахстане. Приборы разработаны по техническим заданиям крупных энергетических предприятий страны: ОАО «Самараэнерго», «Пензаэнерго», «Саратовская ГЭС» (г. Балаково) и «Волжская ГЭС им. В.И.</a:t>
            </a:r>
            <a:r>
              <a:rPr lang="en-US" sz="1400" dirty="0">
                <a:latin typeface="Timeg New Roman" panose="02020603050405020304" pitchFamily="18" charset="0"/>
                <a:cs typeface="Timeg New Roman" panose="02020603050405020304" pitchFamily="18" charset="0"/>
              </a:rPr>
              <a:t> </a:t>
            </a:r>
            <a:r>
              <a:rPr lang="ru-RU" sz="1400" dirty="0">
                <a:latin typeface="Timeg New Roman" panose="02020603050405020304" pitchFamily="18" charset="0"/>
                <a:cs typeface="Timeg New Roman" panose="02020603050405020304" pitchFamily="18" charset="0"/>
              </a:rPr>
              <a:t>Ленина» (г. Жигулевск). Приборы успешно прошли сравнительные испытания с отечественными и зарубежными аналогами на подстанциях до 750 кВ в различных регионах страны. </a:t>
            </a:r>
          </a:p>
          <a:p>
            <a:pPr algn="just"/>
            <a:r>
              <a:rPr lang="en-US" sz="1400" dirty="0">
                <a:latin typeface="Timeg New Roman" panose="02020603050405020304" pitchFamily="18" charset="0"/>
                <a:cs typeface="Timeg New Roman" panose="02020603050405020304" pitchFamily="18" charset="0"/>
              </a:rPr>
              <a:t>	</a:t>
            </a:r>
            <a:r>
              <a:rPr lang="ru-RU" sz="1400" dirty="0">
                <a:latin typeface="Timeg New Roman" panose="02020603050405020304" pitchFamily="18" charset="0"/>
                <a:cs typeface="Timeg New Roman" panose="02020603050405020304" pitchFamily="18" charset="0"/>
              </a:rPr>
              <a:t>Все приборы  имеют герметичный (</a:t>
            </a:r>
            <a:r>
              <a:rPr lang="ru-RU" sz="1400" dirty="0" err="1">
                <a:latin typeface="Timeg New Roman" panose="02020603050405020304" pitchFamily="18" charset="0"/>
                <a:cs typeface="Timeg New Roman" panose="02020603050405020304" pitchFamily="18" charset="0"/>
              </a:rPr>
              <a:t>влаго</a:t>
            </a:r>
            <a:r>
              <a:rPr lang="ru-RU" sz="1400" dirty="0">
                <a:latin typeface="Timeg New Roman" panose="02020603050405020304" pitchFamily="18" charset="0"/>
                <a:cs typeface="Timeg New Roman" panose="02020603050405020304" pitchFamily="18" charset="0"/>
              </a:rPr>
              <a:t>-пыле защищённый), ударопрочный корпус фирмы «РЕLY», что обеспечивает возможность их транспортировки и хранения в самых жестких условиях.</a:t>
            </a:r>
          </a:p>
        </p:txBody>
      </p:sp>
    </p:spTree>
    <p:extLst>
      <p:ext uri="{BB962C8B-B14F-4D97-AF65-F5344CB8AC3E}">
        <p14:creationId xmlns:p14="http://schemas.microsoft.com/office/powerpoint/2010/main" val="2650154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413" y="426043"/>
            <a:ext cx="9522514" cy="530619"/>
          </a:xfrm>
        </p:spPr>
        <p:txBody>
          <a:bodyPr>
            <a:noAutofit/>
          </a:bodyPr>
          <a:lstStyle/>
          <a:p>
            <a:r>
              <a:rPr lang="ru-RU" b="1" dirty="0"/>
              <a:t>               Описание микроомметра ТС2–20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3</a:t>
            </a:fld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F17F65-1970-42D3-B88F-C110F3FBF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5638" y="6549975"/>
            <a:ext cx="851289" cy="85920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9FA17A5-D8F4-4267-84BD-B62CC9233DDD}"/>
              </a:ext>
            </a:extLst>
          </p:cNvPr>
          <p:cNvSpPr/>
          <p:nvPr/>
        </p:nvSpPr>
        <p:spPr>
          <a:xfrm>
            <a:off x="624455" y="822861"/>
            <a:ext cx="9162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g New Roman" panose="02020603050405020304" pitchFamily="18" charset="0"/>
                <a:cs typeface="Timeg New Roman" panose="02020603050405020304" pitchFamily="18" charset="0"/>
              </a:rPr>
              <a:t>	По заказу предприятий кабельной промышленности АО «НИИЭМП» разработан и освоен в производстве микроомметр ТС2-20,</a:t>
            </a:r>
            <a:r>
              <a:rPr lang="en-US" sz="1400" dirty="0">
                <a:latin typeface="Timeg New Roman" panose="02020603050405020304" pitchFamily="18" charset="0"/>
                <a:cs typeface="Timeg New Roman" panose="02020603050405020304" pitchFamily="18" charset="0"/>
              </a:rPr>
              <a:t> </a:t>
            </a:r>
            <a:r>
              <a:rPr lang="ru-RU" sz="1400" dirty="0">
                <a:latin typeface="Timeg New Roman" panose="02020603050405020304" pitchFamily="18" charset="0"/>
                <a:cs typeface="Timeg New Roman" panose="02020603050405020304" pitchFamily="18" charset="0"/>
              </a:rPr>
              <a:t>данный прибор предназначен для измерения малых значений сопротивлений в условиях лаборатории или цеха. </a:t>
            </a:r>
          </a:p>
          <a:p>
            <a:pPr algn="just"/>
            <a:r>
              <a:rPr lang="ru-RU" sz="1400" dirty="0">
                <a:latin typeface="Timeg New Roman" panose="02020603050405020304" pitchFamily="18" charset="0"/>
                <a:cs typeface="Timeg New Roman" panose="02020603050405020304" pitchFamily="18" charset="0"/>
              </a:rPr>
              <a:t>	Прибор предназначен для измерения в соответствии с ГОСТ 7229 электрического сопротивления метровых отрезков токоведущих жил большого сечения силовых кабелей в ходе технологического и выходного контроля на предприятиях–изготовителях, а также входного контроля на предприятиях потребителях кабельной продукции. </a:t>
            </a:r>
          </a:p>
          <a:p>
            <a:pPr algn="just"/>
            <a:r>
              <a:rPr lang="ru-RU" sz="1400" dirty="0">
                <a:latin typeface="Timeg New Roman" panose="02020603050405020304" pitchFamily="18" charset="0"/>
                <a:cs typeface="Timeg New Roman" panose="02020603050405020304" pitchFamily="18" charset="0"/>
              </a:rPr>
              <a:t>	Микроомметр ТС2-20 обеспечивает: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g New Roman" panose="02020603050405020304" pitchFamily="18" charset="0"/>
                <a:cs typeface="Timeg New Roman" panose="02020603050405020304" pitchFamily="18" charset="0"/>
              </a:rPr>
              <a:t>пересчёт измеренных значений сопротивления к 20˚С исходя из выбранного материала (медь/алюминий) и измеренной температуры окружающего воздуха;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g New Roman" panose="02020603050405020304" pitchFamily="18" charset="0"/>
                <a:cs typeface="Timeg New Roman" panose="02020603050405020304" pitchFamily="18" charset="0"/>
              </a:rPr>
              <a:t>вычисление удельного сопротивления объекта контроля по измеренному значению сопротивления и введённому значению сечения (токоведущей жилы)</a:t>
            </a:r>
          </a:p>
          <a:p>
            <a:pPr algn="just"/>
            <a:r>
              <a:rPr lang="ru-RU" sz="1400" dirty="0">
                <a:latin typeface="Timeg New Roman" panose="02020603050405020304" pitchFamily="18" charset="0"/>
                <a:cs typeface="Timeg New Roman" panose="02020603050405020304" pitchFamily="18" charset="0"/>
              </a:rPr>
              <a:t>	Прибор прошел испытания Росстандарта на утверждение типа средства измерения и имеет декларацию о соответствии ЕАС. В течении года данный прибор успешно эксплуатировался на ОАО «Электрокабель» </a:t>
            </a:r>
            <a:r>
              <a:rPr lang="ru-RU" sz="1400" dirty="0" err="1">
                <a:latin typeface="Timeg New Roman" panose="02020603050405020304" pitchFamily="18" charset="0"/>
                <a:cs typeface="Timeg New Roman" panose="02020603050405020304" pitchFamily="18" charset="0"/>
              </a:rPr>
              <a:t>Кольчугинский</a:t>
            </a:r>
            <a:r>
              <a:rPr lang="ru-RU" sz="1400" dirty="0">
                <a:latin typeface="Timeg New Roman" panose="02020603050405020304" pitchFamily="18" charset="0"/>
                <a:cs typeface="Timeg New Roman" panose="02020603050405020304" pitchFamily="18" charset="0"/>
              </a:rPr>
              <a:t> завод».	</a:t>
            </a:r>
          </a:p>
          <a:p>
            <a:pPr algn="just"/>
            <a:r>
              <a:rPr lang="ru-RU" sz="1400" dirty="0">
                <a:latin typeface="Timeg New Roman" panose="02020603050405020304" pitchFamily="18" charset="0"/>
                <a:cs typeface="Timeg New Roman" panose="02020603050405020304" pitchFamily="18" charset="0"/>
              </a:rPr>
              <a:t>        	По дополнительному заказу прибор может комплектоваться рабочим местом с контактно-зажимными устройствами оперативной фиксации.</a:t>
            </a:r>
          </a:p>
          <a:p>
            <a:pPr algn="just"/>
            <a:r>
              <a:rPr lang="ru-RU" sz="1400" dirty="0">
                <a:latin typeface="Timeg New Roman" panose="02020603050405020304" pitchFamily="18" charset="0"/>
                <a:cs typeface="Timeg New Roman" panose="02020603050405020304" pitchFamily="18" charset="0"/>
              </a:rPr>
              <a:t>	Прибор внесен в реестр средств измерения и имеет </a:t>
            </a:r>
            <a:r>
              <a:rPr lang="ru-RU" sz="1400" dirty="0" err="1">
                <a:latin typeface="Timeg New Roman" panose="02020603050405020304" pitchFamily="18" charset="0"/>
                <a:cs typeface="Timeg New Roman" panose="02020603050405020304" pitchFamily="18" charset="0"/>
              </a:rPr>
              <a:t>сведетельство</a:t>
            </a:r>
            <a:r>
              <a:rPr lang="ru-RU" sz="1400" dirty="0">
                <a:latin typeface="Timeg New Roman" panose="02020603050405020304" pitchFamily="18" charset="0"/>
                <a:cs typeface="Timeg New Roman" panose="02020603050405020304" pitchFamily="18" charset="0"/>
              </a:rPr>
              <a:t> </a:t>
            </a:r>
            <a:r>
              <a:rPr lang="en-US" sz="1400" dirty="0">
                <a:latin typeface="Timeg New Roman" panose="02020603050405020304" pitchFamily="18" charset="0"/>
                <a:cs typeface="Timeg New Roman" panose="02020603050405020304" pitchFamily="18" charset="0"/>
              </a:rPr>
              <a:t> RU.C.34.033.A  №</a:t>
            </a:r>
            <a:r>
              <a:rPr lang="ru-RU" sz="1400" dirty="0">
                <a:latin typeface="Timeg New Roman" panose="02020603050405020304" pitchFamily="18" charset="0"/>
                <a:cs typeface="Timeg New Roman" panose="02020603050405020304" pitchFamily="18" charset="0"/>
              </a:rPr>
              <a:t> 73438-18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968BE6-9006-494F-AAB5-8C1CF792EF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709" y="4857055"/>
            <a:ext cx="3002059" cy="21849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017B723-1047-4823-AE27-BE35AC47FE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571" y="4857055"/>
            <a:ext cx="3309062" cy="219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4</a:t>
            </a:fld>
            <a:endParaRPr lang="ru-RU"/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363861" y="542834"/>
            <a:ext cx="9521825" cy="820738"/>
          </a:xfrm>
        </p:spPr>
        <p:txBody>
          <a:bodyPr/>
          <a:lstStyle/>
          <a:p>
            <a:r>
              <a:rPr lang="ru-RU" b="1" dirty="0"/>
              <a:t>               Основные технические характеристики ТС2-20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1A1A33E-FEC4-4F7B-A642-7342EEA49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7574" y="6549572"/>
            <a:ext cx="847417" cy="8596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9E5A0E-E712-442D-B392-EF5599230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068" y="2917879"/>
            <a:ext cx="1505843" cy="3840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5C3C9B-1875-449F-9F11-CF4A8B217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4990" y="2435308"/>
            <a:ext cx="1400000" cy="409524"/>
          </a:xfrm>
          <a:prstGeom prst="rect">
            <a:avLst/>
          </a:prstGeom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EC11DA36-89A8-46CF-894C-3AD0FE3AC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90189"/>
              </p:ext>
            </p:extLst>
          </p:nvPr>
        </p:nvGraphicFramePr>
        <p:xfrm>
          <a:off x="1855982" y="1364162"/>
          <a:ext cx="6845300" cy="5185410"/>
        </p:xfrm>
        <a:graphic>
          <a:graphicData uri="http://schemas.openxmlformats.org/drawingml/2006/table">
            <a:tbl>
              <a:tblPr/>
              <a:tblGrid>
                <a:gridCol w="3417890">
                  <a:extLst>
                    <a:ext uri="{9D8B030D-6E8A-4147-A177-3AD203B41FA5}">
                      <a16:colId xmlns:a16="http://schemas.microsoft.com/office/drawing/2014/main" val="1248736943"/>
                    </a:ext>
                  </a:extLst>
                </a:gridCol>
                <a:gridCol w="1383658">
                  <a:extLst>
                    <a:ext uri="{9D8B030D-6E8A-4147-A177-3AD203B41FA5}">
                      <a16:colId xmlns:a16="http://schemas.microsoft.com/office/drawing/2014/main" val="1240990184"/>
                    </a:ext>
                  </a:extLst>
                </a:gridCol>
                <a:gridCol w="2043752">
                  <a:extLst>
                    <a:ext uri="{9D8B030D-6E8A-4147-A177-3AD203B41FA5}">
                      <a16:colId xmlns:a16="http://schemas.microsoft.com/office/drawing/2014/main" val="758665056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g New Roman" panose="02020603050405020304" pitchFamily="18" charset="0"/>
                        </a:rPr>
                        <a:t>Характеристика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g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g New Roman" panose="02020603050405020304" pitchFamily="18" charset="0"/>
                        </a:rPr>
                        <a:t>Значение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66507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Диапазон измеряемых сопротивлений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r>
                        <a:rPr lang="ru-RU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-9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÷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551789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Пределы допускаемой основной относительной погрешности, на пределах измерений,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603071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r>
                        <a:rPr lang="ru-RU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8327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r>
                        <a:rPr lang="ru-RU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; 10</a:t>
                      </a:r>
                      <a:r>
                        <a:rPr lang="ru-RU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; 10</a:t>
                      </a:r>
                      <a:r>
                        <a:rPr lang="ru-RU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; 1 Ом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54717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Сила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измерительного тока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Ом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0,02 ÷ 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7597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Диапазон измеряемых температур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˚С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 ÷ 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8113984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Пределы  допускаемой основной абсолютной погрешности измерений температуры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˚С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g New Roman" panose="02020603050405020304" pitchFamily="18" charset="0"/>
                          <a:cs typeface="Timeg New Roman" panose="02020603050405020304" pitchFamily="18" charset="0"/>
                        </a:rPr>
                        <a:t>± 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47060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Точность измерения температуры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˚С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g New Roman" panose="02020603050405020304" pitchFamily="18" charset="0"/>
                          <a:cs typeface="Timeg New Roman" panose="02020603050405020304" pitchFamily="18" charset="0"/>
                        </a:rPr>
                        <a:t>±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46247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Питание прибора от сети частотой 50 Гц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512186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Потребляемая мощность, не более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66414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Масса (без измерительных кабелей), не более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410309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Габаритные размеры, не более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300х270х200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805196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Нормальные условия температуры окружающей среды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˚С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 +15 до +25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1487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590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768-0305-451D-AA06-CD2D62CCE3D3}" type="slidenum">
              <a:rPr lang="ru-RU" smtClean="0"/>
              <a:t>5</a:t>
            </a:fld>
            <a:endParaRPr lang="ru-RU"/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280734" y="92426"/>
            <a:ext cx="9521825" cy="526410"/>
          </a:xfrm>
        </p:spPr>
        <p:txBody>
          <a:bodyPr/>
          <a:lstStyle/>
          <a:p>
            <a:r>
              <a:rPr lang="ru-RU" b="1" dirty="0"/>
              <a:t>            Сравнение с аналогами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1A1A33E-FEC4-4F7B-A642-7342EEA49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7574" y="6549572"/>
            <a:ext cx="847417" cy="85961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26D3EB6-827F-447A-9FF2-211CC89FA167}"/>
              </a:ext>
            </a:extLst>
          </p:cNvPr>
          <p:cNvSpPr/>
          <p:nvPr/>
        </p:nvSpPr>
        <p:spPr>
          <a:xfrm>
            <a:off x="369455" y="684483"/>
            <a:ext cx="97373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Timeg New Roman" panose="02020603050405020304" pitchFamily="18" charset="0"/>
                <a:cs typeface="Timeg New Roman" panose="02020603050405020304" pitchFamily="18" charset="0"/>
              </a:rPr>
              <a:t>	</a:t>
            </a:r>
            <a:r>
              <a:rPr lang="ru-RU" sz="1400" dirty="0">
                <a:latin typeface="Timeg New Roman" panose="02020603050405020304" pitchFamily="18" charset="0"/>
                <a:cs typeface="Timeg New Roman" panose="02020603050405020304" pitchFamily="18" charset="0"/>
              </a:rPr>
              <a:t>В настоящее время на рынке присутствуют ряд зарубежных приборов – аналогов ТС2-20, микроомметр </a:t>
            </a:r>
            <a:r>
              <a:rPr lang="ru-RU" sz="1400" dirty="0" err="1">
                <a:latin typeface="Timeg New Roman" panose="02020603050405020304" pitchFamily="18" charset="0"/>
                <a:cs typeface="Timeg New Roman" panose="02020603050405020304" pitchFamily="18" charset="0"/>
              </a:rPr>
              <a:t>Resistomat</a:t>
            </a:r>
            <a:r>
              <a:rPr lang="ru-RU" sz="1400" dirty="0">
                <a:latin typeface="Timeg New Roman" panose="02020603050405020304" pitchFamily="18" charset="0"/>
                <a:cs typeface="Timeg New Roman" panose="02020603050405020304" pitchFamily="18" charset="0"/>
              </a:rPr>
              <a:t> 204 фирмы «BUSTER» (Германия) и микроомметр MGR 10 фирмы «</a:t>
            </a:r>
            <a:r>
              <a:rPr lang="ru-RU" sz="1400" dirty="0" err="1">
                <a:latin typeface="Timeg New Roman" panose="02020603050405020304" pitchFamily="18" charset="0"/>
                <a:cs typeface="Timeg New Roman" panose="02020603050405020304" pitchFamily="18" charset="0"/>
              </a:rPr>
              <a:t>Sefelek</a:t>
            </a:r>
            <a:r>
              <a:rPr lang="ru-RU" sz="1400" dirty="0">
                <a:latin typeface="Timeg New Roman" panose="02020603050405020304" pitchFamily="18" charset="0"/>
                <a:cs typeface="Timeg New Roman" panose="02020603050405020304" pitchFamily="18" charset="0"/>
              </a:rPr>
              <a:t>» (Франция).</a:t>
            </a:r>
            <a:endParaRPr lang="en-US" sz="1400" dirty="0">
              <a:latin typeface="Timeg New Roman" panose="02020603050405020304" pitchFamily="18" charset="0"/>
              <a:cs typeface="Timeg New Roman" panose="02020603050405020304" pitchFamily="18" charset="0"/>
            </a:endParaRPr>
          </a:p>
          <a:p>
            <a:pPr algn="just"/>
            <a:r>
              <a:rPr lang="ru-RU" sz="1400" dirty="0">
                <a:latin typeface="Timeg New Roman" panose="02020603050405020304" pitchFamily="18" charset="0"/>
                <a:cs typeface="Timeg New Roman" panose="02020603050405020304" pitchFamily="18" charset="0"/>
              </a:rPr>
              <a:t>  </a:t>
            </a:r>
            <a:r>
              <a:rPr lang="en-US" sz="1400" dirty="0">
                <a:latin typeface="Timeg New Roman" panose="02020603050405020304" pitchFamily="18" charset="0"/>
                <a:cs typeface="Timeg New Roman" panose="02020603050405020304" pitchFamily="18" charset="0"/>
              </a:rPr>
              <a:t>	</a:t>
            </a:r>
            <a:r>
              <a:rPr lang="ru-RU" sz="1400" dirty="0">
                <a:latin typeface="Timeg New Roman" panose="02020603050405020304" pitchFamily="18" charset="0"/>
                <a:cs typeface="Timeg New Roman" panose="02020603050405020304" pitchFamily="18" charset="0"/>
              </a:rPr>
              <a:t>Необходимо отметить, что минимальное сопротивление, при измерении которого погрешность не превышает требуемого ГОСТ 7229 значения 0,2% для микроомметра ТС2-20 соответствует 10 мкОм, у </a:t>
            </a:r>
            <a:r>
              <a:rPr lang="ru-RU" sz="1400" dirty="0" err="1">
                <a:latin typeface="Timeg New Roman" panose="02020603050405020304" pitchFamily="18" charset="0"/>
                <a:cs typeface="Timeg New Roman" panose="02020603050405020304" pitchFamily="18" charset="0"/>
              </a:rPr>
              <a:t>Resistomat</a:t>
            </a:r>
            <a:r>
              <a:rPr lang="ru-RU" sz="1400" dirty="0">
                <a:latin typeface="Timeg New Roman" panose="02020603050405020304" pitchFamily="18" charset="0"/>
                <a:cs typeface="Timeg New Roman" panose="02020603050405020304" pitchFamily="18" charset="0"/>
              </a:rPr>
              <a:t> 204 – 15 мкОм, а у MGR 10 – 500 мкОм. </a:t>
            </a:r>
            <a:endParaRPr lang="en-US" sz="1400" dirty="0">
              <a:latin typeface="Timeg New Roman" panose="02020603050405020304" pitchFamily="18" charset="0"/>
              <a:cs typeface="Timeg New Roman" panose="02020603050405020304" pitchFamily="18" charset="0"/>
            </a:endParaRPr>
          </a:p>
          <a:p>
            <a:pPr algn="just"/>
            <a:r>
              <a:rPr lang="en-US" sz="1400" dirty="0">
                <a:latin typeface="Timeg New Roman" panose="02020603050405020304" pitchFamily="18" charset="0"/>
                <a:cs typeface="Timeg New Roman" panose="02020603050405020304" pitchFamily="18" charset="0"/>
              </a:rPr>
              <a:t>	</a:t>
            </a:r>
            <a:r>
              <a:rPr lang="ru-RU" sz="1400" dirty="0">
                <a:latin typeface="Timeg New Roman" panose="02020603050405020304" pitchFamily="18" charset="0"/>
                <a:cs typeface="Timeg New Roman" panose="02020603050405020304" pitchFamily="18" charset="0"/>
              </a:rPr>
              <a:t>В то же время стоимость данных аналогов многократно превышает стоимость ТС2-20.</a:t>
            </a:r>
          </a:p>
          <a:p>
            <a:pPr algn="just"/>
            <a:endParaRPr lang="ru-RU" sz="1400" dirty="0">
              <a:latin typeface="Timeg New Roman" panose="02020603050405020304" pitchFamily="18" charset="0"/>
              <a:cs typeface="Timeg New Roman" panose="02020603050405020304" pitchFamily="18" charset="0"/>
            </a:endParaRPr>
          </a:p>
          <a:p>
            <a:pPr algn="just"/>
            <a:r>
              <a:rPr lang="ru-RU" sz="1400" dirty="0">
                <a:latin typeface="Timeg New Roman" panose="02020603050405020304" pitchFamily="18" charset="0"/>
                <a:cs typeface="Timeg New Roman" panose="02020603050405020304" pitchFamily="18" charset="0"/>
              </a:rPr>
              <a:t>	*  Желтым выделено превышение погрешности измерения требований ГОСТ 7229</a:t>
            </a:r>
            <a:endParaRPr lang="en-US" sz="1400" dirty="0">
              <a:latin typeface="Timeg New Roman" panose="02020603050405020304" pitchFamily="18" charset="0"/>
              <a:cs typeface="Timeg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BB1FFD9-8A3F-4506-9C4F-BD603C858F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627879"/>
              </p:ext>
            </p:extLst>
          </p:nvPr>
        </p:nvGraphicFramePr>
        <p:xfrm>
          <a:off x="1361497" y="2533165"/>
          <a:ext cx="3429000" cy="3897630"/>
        </p:xfrm>
        <a:graphic>
          <a:graphicData uri="http://schemas.openxmlformats.org/drawingml/2006/table">
            <a:tbl>
              <a:tblPr/>
              <a:tblGrid>
                <a:gridCol w="723900">
                  <a:extLst>
                    <a:ext uri="{9D8B030D-6E8A-4147-A177-3AD203B41FA5}">
                      <a16:colId xmlns:a16="http://schemas.microsoft.com/office/drawing/2014/main" val="2270314337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60677051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6825125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2141709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425452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23826461"/>
                    </a:ext>
                  </a:extLst>
                </a:gridCol>
              </a:tblGrid>
              <a:tr h="160283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Resistomat 2304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8105901"/>
                  </a:ext>
                </a:extLst>
              </a:tr>
              <a:tr h="1602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Предел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мкОм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погр-ть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149487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измерения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7816422"/>
                  </a:ext>
                </a:extLst>
              </a:tr>
              <a:tr h="16028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 мкОм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3386111"/>
                  </a:ext>
                </a:extLst>
              </a:tr>
              <a:tr h="1602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114439"/>
                  </a:ext>
                </a:extLst>
              </a:tr>
              <a:tr h="1602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6300835"/>
                  </a:ext>
                </a:extLst>
              </a:tr>
              <a:tr h="160283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 мкОм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5909849"/>
                  </a:ext>
                </a:extLst>
              </a:tr>
              <a:tr h="1602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8241269"/>
                  </a:ext>
                </a:extLst>
              </a:tr>
              <a:tr h="1602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5471313"/>
                  </a:ext>
                </a:extLst>
              </a:tr>
              <a:tr h="1602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2909741"/>
                  </a:ext>
                </a:extLst>
              </a:tr>
              <a:tr h="1602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525260"/>
                  </a:ext>
                </a:extLst>
              </a:tr>
              <a:tr h="168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805063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TC2-20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0057827"/>
                  </a:ext>
                </a:extLst>
              </a:tr>
              <a:tr h="1602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мОм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543049"/>
                  </a:ext>
                </a:extLst>
              </a:tr>
              <a:tr h="16028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 мкОм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504205"/>
                  </a:ext>
                </a:extLst>
              </a:tr>
              <a:tr h="1602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3981004"/>
                  </a:ext>
                </a:extLst>
              </a:tr>
              <a:tr h="1602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657538"/>
                  </a:ext>
                </a:extLst>
              </a:tr>
              <a:tr h="160283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мкОм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632326"/>
                  </a:ext>
                </a:extLst>
              </a:tr>
              <a:tr h="1602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46957"/>
                  </a:ext>
                </a:extLst>
              </a:tr>
              <a:tr h="1602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40269"/>
                  </a:ext>
                </a:extLst>
              </a:tr>
              <a:tr h="1602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9089368"/>
                  </a:ext>
                </a:extLst>
              </a:tr>
              <a:tr h="168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457767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78882BC3-1650-4A0B-BC82-B4182B9F3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213747"/>
              </p:ext>
            </p:extLst>
          </p:nvPr>
        </p:nvGraphicFramePr>
        <p:xfrm>
          <a:off x="5584774" y="2546499"/>
          <a:ext cx="3352800" cy="4074795"/>
        </p:xfrm>
        <a:graphic>
          <a:graphicData uri="http://schemas.openxmlformats.org/drawingml/2006/table">
            <a:tbl>
              <a:tblPr/>
              <a:tblGrid>
                <a:gridCol w="736600">
                  <a:extLst>
                    <a:ext uri="{9D8B030D-6E8A-4147-A177-3AD203B41FA5}">
                      <a16:colId xmlns:a16="http://schemas.microsoft.com/office/drawing/2014/main" val="192919003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71740446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9853617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89246803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9973609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38712940"/>
                    </a:ext>
                  </a:extLst>
                </a:gridCol>
              </a:tblGrid>
              <a:tr h="16800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MGR-10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7106753"/>
                  </a:ext>
                </a:extLst>
              </a:tr>
              <a:tr h="1680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Предел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мкОм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погр-ть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019311"/>
                  </a:ext>
                </a:extLst>
              </a:tr>
              <a:tr h="1680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измерения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3432376"/>
                  </a:ext>
                </a:extLst>
              </a:tr>
              <a:tr h="176401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  мкОм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0162077"/>
                  </a:ext>
                </a:extLst>
              </a:tr>
              <a:tr h="168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3042409"/>
                  </a:ext>
                </a:extLst>
              </a:tr>
              <a:tr h="168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0208960"/>
                  </a:ext>
                </a:extLst>
              </a:tr>
              <a:tr h="168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034365"/>
                  </a:ext>
                </a:extLst>
              </a:tr>
              <a:tr h="168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0681"/>
                  </a:ext>
                </a:extLst>
              </a:tr>
              <a:tr h="168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056105"/>
                  </a:ext>
                </a:extLst>
              </a:tr>
              <a:tr h="168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942549"/>
                  </a:ext>
                </a:extLst>
              </a:tr>
              <a:tr h="168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485799"/>
                  </a:ext>
                </a:extLst>
              </a:tr>
              <a:tr h="168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785095"/>
                  </a:ext>
                </a:extLst>
              </a:tr>
              <a:tr h="1764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259520"/>
                  </a:ext>
                </a:extLst>
              </a:tr>
              <a:tr h="17640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TC2-20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8911342"/>
                  </a:ext>
                </a:extLst>
              </a:tr>
              <a:tr h="1680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мОм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0403891"/>
                  </a:ext>
                </a:extLst>
              </a:tr>
              <a:tr h="16800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 мкОм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7992830"/>
                  </a:ext>
                </a:extLst>
              </a:tr>
              <a:tr h="168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942722"/>
                  </a:ext>
                </a:extLst>
              </a:tr>
              <a:tr h="168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46474"/>
                  </a:ext>
                </a:extLst>
              </a:tr>
              <a:tr h="168001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мкОм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591173"/>
                  </a:ext>
                </a:extLst>
              </a:tr>
              <a:tr h="168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174932"/>
                  </a:ext>
                </a:extLst>
              </a:tr>
              <a:tr h="168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297792"/>
                  </a:ext>
                </a:extLst>
              </a:tr>
              <a:tr h="168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747563"/>
                  </a:ext>
                </a:extLst>
              </a:tr>
              <a:tr h="1764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599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402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" y="0"/>
            <a:ext cx="10691812" cy="7559675"/>
          </a:xfrm>
          <a:prstGeom prst="rect">
            <a:avLst/>
          </a:prstGeom>
          <a:solidFill>
            <a:srgbClr val="6AD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9514"/>
            <a:ext cx="10688973" cy="75596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4128380"/>
            <a:ext cx="8772808" cy="1801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8239" y="4813195"/>
            <a:ext cx="4117595" cy="138518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b="1" dirty="0"/>
              <a:t>СПАСИБО ЗА ВНИМАНИЕ!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59" y="5930019"/>
            <a:ext cx="4807563" cy="24340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76FE494-B032-498D-A2CB-D7B822DDED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39" y="1294082"/>
            <a:ext cx="2067463" cy="197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757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6AD1E3"/>
      </a:dk2>
      <a:lt2>
        <a:srgbClr val="E7E6E6"/>
      </a:lt2>
      <a:accent1>
        <a:srgbClr val="6AD1E3"/>
      </a:accent1>
      <a:accent2>
        <a:srgbClr val="B70088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эл шрифт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1180</TotalTime>
  <Words>326</Words>
  <Application>Microsoft Office PowerPoint</Application>
  <PresentationFormat>Произвольный</PresentationFormat>
  <Paragraphs>244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Timeg New Roman</vt:lpstr>
      <vt:lpstr>Times New Roman</vt:lpstr>
      <vt:lpstr>Тема Office</vt:lpstr>
      <vt:lpstr>АО «Научно-исследовательский институт Электронно-механических приборов»  микроомметр ТС2-20</vt:lpstr>
      <vt:lpstr>           О предприятии</vt:lpstr>
      <vt:lpstr>               Описание микроомметра ТС2–20 </vt:lpstr>
      <vt:lpstr>               Основные технические характеристики ТС2-20</vt:lpstr>
      <vt:lpstr>            Сравнение с аналогами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Труфакин Владимир Александрович</dc:creator>
  <cp:lastModifiedBy>Исаченко С.Н.</cp:lastModifiedBy>
  <cp:revision>82</cp:revision>
  <dcterms:created xsi:type="dcterms:W3CDTF">2017-12-27T11:53:17Z</dcterms:created>
  <dcterms:modified xsi:type="dcterms:W3CDTF">2019-04-04T10:42:10Z</dcterms:modified>
</cp:coreProperties>
</file>