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5" r:id="rId2"/>
    <p:sldId id="266" r:id="rId3"/>
    <p:sldId id="272" r:id="rId4"/>
    <p:sldId id="270" r:id="rId5"/>
    <p:sldId id="271" r:id="rId6"/>
    <p:sldId id="275" r:id="rId7"/>
    <p:sldId id="259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CE"/>
    <a:srgbClr val="072B9F"/>
    <a:srgbClr val="959697"/>
    <a:srgbClr val="7F8182"/>
    <a:srgbClr val="A1DCF4"/>
    <a:srgbClr val="1158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4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DD14E-793A-498E-BA3D-5A410EC19E89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17F57-C392-418D-9158-C833DBB0E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882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EDE0-4D85-46E0-BE64-1DE5C61B680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561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EDE0-4D85-46E0-BE64-1DE5C61B680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100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1446-CC6A-42AF-8FA1-D5F8B9CA2DA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86E4A-4985-4B4C-AE5C-9C856889AD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99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1446-CC6A-42AF-8FA1-D5F8B9CA2DA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86E4A-4985-4B4C-AE5C-9C856889AD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334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1446-CC6A-42AF-8FA1-D5F8B9CA2DA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86E4A-4985-4B4C-AE5C-9C856889AD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503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1446-CC6A-42AF-8FA1-D5F8B9CA2DA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86E4A-4985-4B4C-AE5C-9C856889AD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833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1446-CC6A-42AF-8FA1-D5F8B9CA2DA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86E4A-4985-4B4C-AE5C-9C856889AD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952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1446-CC6A-42AF-8FA1-D5F8B9CA2DA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86E4A-4985-4B4C-AE5C-9C856889AD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839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1446-CC6A-42AF-8FA1-D5F8B9CA2DA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86E4A-4985-4B4C-AE5C-9C856889AD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021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1446-CC6A-42AF-8FA1-D5F8B9CA2DA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86E4A-4985-4B4C-AE5C-9C856889AD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03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1446-CC6A-42AF-8FA1-D5F8B9CA2DA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86E4A-4985-4B4C-AE5C-9C856889AD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102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1446-CC6A-42AF-8FA1-D5F8B9CA2DA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86E4A-4985-4B4C-AE5C-9C856889AD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1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1446-CC6A-42AF-8FA1-D5F8B9CA2DA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86E4A-4985-4B4C-AE5C-9C856889AD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479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21446-CC6A-42AF-8FA1-D5F8B9CA2DA4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86E4A-4985-4B4C-AE5C-9C856889AD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1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733" y="2415073"/>
            <a:ext cx="10636134" cy="1569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ru-RU" sz="4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РАДИОТЕХНИЧЕСКАЯ КЕРАМИКА </a:t>
            </a:r>
            <a:br>
              <a:rPr lang="ru-RU" sz="4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4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 </a:t>
            </a:r>
            <a:r>
              <a:rPr lang="ru-RU" sz="4200" spc="-12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МЕТАЛЛОКЕРАМИЧЕСКИЕ ИЗДЕЛИЯ</a:t>
            </a:r>
            <a:endParaRPr lang="ru-RU" sz="4200" spc="-12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43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423738" y="4458439"/>
            <a:ext cx="6179328" cy="240305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3000"/>
                </a:schemeClr>
              </a:gs>
              <a:gs pos="100000">
                <a:srgbClr val="CBE4F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8208" y="276209"/>
            <a:ext cx="100417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 smtClean="0">
                <a:solidFill>
                  <a:srgbClr val="0063CE"/>
                </a:solidFill>
                <a:latin typeface="Century Gothic" panose="020B0502020202020204" pitchFamily="34" charset="0"/>
              </a:rPr>
              <a:t>ПРОИЗВОДСТВО</a:t>
            </a:r>
            <a:endParaRPr lang="ru-RU" sz="3500" dirty="0">
              <a:solidFill>
                <a:srgbClr val="0063CE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840" y="1237444"/>
            <a:ext cx="5977125" cy="26468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 smtClean="0">
                <a:solidFill>
                  <a:srgbClr val="0063CE"/>
                </a:solidFill>
                <a:latin typeface="Century Gothic" pitchFamily="34" charset="0"/>
              </a:rPr>
              <a:t>НПП «Торий» изготавливает:</a:t>
            </a:r>
            <a:endParaRPr lang="ru-RU" sz="1400" dirty="0">
              <a:solidFill>
                <a:srgbClr val="0063CE"/>
              </a:solidFill>
              <a:latin typeface="Century Gothic" pitchFamily="34" charset="0"/>
            </a:endParaRP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</a:pPr>
            <a:r>
              <a:rPr lang="ru-RU" sz="1400" spc="-40" dirty="0" smtClean="0">
                <a:latin typeface="Century Gothic" pitchFamily="34" charset="0"/>
              </a:rPr>
              <a:t>алюмооксидную </a:t>
            </a:r>
            <a:r>
              <a:rPr lang="ru-RU" sz="1400" spc="-40" dirty="0">
                <a:latin typeface="Century Gothic" pitchFamily="34" charset="0"/>
              </a:rPr>
              <a:t>керамику марок ВК94-1, </a:t>
            </a:r>
            <a:r>
              <a:rPr lang="ru-RU" sz="1400" spc="-40" dirty="0" smtClean="0">
                <a:latin typeface="Century Gothic" pitchFamily="34" charset="0"/>
              </a:rPr>
              <a:t>ВК98-1</a:t>
            </a:r>
            <a:r>
              <a:rPr lang="ru-RU" sz="1400" spc="-40" dirty="0">
                <a:latin typeface="Century Gothic" pitchFamily="34" charset="0"/>
              </a:rPr>
              <a:t>, </a:t>
            </a:r>
            <a:r>
              <a:rPr lang="ru-RU" sz="1400" spc="-40" dirty="0" smtClean="0">
                <a:latin typeface="Century Gothic" pitchFamily="34" charset="0"/>
              </a:rPr>
              <a:t>ВК100-2</a:t>
            </a:r>
            <a:endParaRPr lang="ru-RU" sz="1400" dirty="0"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</a:pPr>
            <a:r>
              <a:rPr lang="ru-RU" sz="1400" spc="-40" dirty="0">
                <a:latin typeface="Century Gothic" pitchFamily="34" charset="0"/>
              </a:rPr>
              <a:t>алюмооксидную керамику на основе </a:t>
            </a:r>
            <a:r>
              <a:rPr lang="ru-RU" sz="1400" spc="-40" dirty="0" err="1">
                <a:latin typeface="Century Gothic" pitchFamily="34" charset="0"/>
              </a:rPr>
              <a:t>алунда</a:t>
            </a:r>
            <a:r>
              <a:rPr lang="ru-RU" sz="1400" spc="-40" dirty="0">
                <a:latin typeface="Century Gothic" pitchFamily="34" charset="0"/>
              </a:rPr>
              <a:t> и </a:t>
            </a:r>
            <a:r>
              <a:rPr lang="ru-RU" sz="1400" spc="-40" dirty="0" smtClean="0">
                <a:latin typeface="Century Gothic" pitchFamily="34" charset="0"/>
              </a:rPr>
              <a:t>электрокорунда </a:t>
            </a:r>
            <a:r>
              <a:rPr lang="ru-RU" sz="1400" spc="-40" dirty="0">
                <a:latin typeface="Century Gothic" pitchFamily="34" charset="0"/>
              </a:rPr>
              <a:t>с содержанием Al2O3 100</a:t>
            </a:r>
            <a:r>
              <a:rPr lang="ru-RU" sz="1400" spc="-40" dirty="0" smtClean="0">
                <a:latin typeface="Century Gothic" pitchFamily="34" charset="0"/>
              </a:rPr>
              <a:t>% </a:t>
            </a: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</a:pPr>
            <a:r>
              <a:rPr lang="ru-RU" sz="1400" dirty="0" smtClean="0">
                <a:latin typeface="Century Gothic" panose="020B0502020202020204" pitchFamily="34" charset="0"/>
              </a:rPr>
              <a:t>металлокерамические узлы на основе керамики марок </a:t>
            </a:r>
            <a:r>
              <a:rPr lang="ru-RU" sz="1400" spc="-40" dirty="0">
                <a:latin typeface="Century Gothic" pitchFamily="34" charset="0"/>
              </a:rPr>
              <a:t>ВК94-1, ВК98-1, ВК100-2</a:t>
            </a:r>
            <a:endParaRPr lang="ru-RU" sz="1400" dirty="0">
              <a:latin typeface="Century Gothic" panose="020B0502020202020204" pitchFamily="34" charset="0"/>
            </a:endParaRPr>
          </a:p>
          <a:p>
            <a:pPr>
              <a:spcBef>
                <a:spcPts val="1800"/>
              </a:spcBef>
            </a:pPr>
            <a:r>
              <a:rPr lang="ru-RU" sz="1400" spc="-40" dirty="0" smtClean="0">
                <a:latin typeface="Century Gothic" pitchFamily="34" charset="0"/>
              </a:rPr>
              <a:t>Керамический </a:t>
            </a:r>
            <a:r>
              <a:rPr lang="ru-RU" sz="1400" spc="-40" dirty="0">
                <a:latin typeface="Century Gothic" pitchFamily="34" charset="0"/>
              </a:rPr>
              <a:t>цех располагает оборудованием </a:t>
            </a:r>
            <a:r>
              <a:rPr lang="ru-RU" sz="1400" spc="-40" dirty="0" smtClean="0">
                <a:latin typeface="Century Gothic" pitchFamily="34" charset="0"/>
              </a:rPr>
              <a:t>и </a:t>
            </a:r>
            <a:r>
              <a:rPr lang="ru-RU" sz="1400" spc="-40" dirty="0">
                <a:latin typeface="Century Gothic" pitchFamily="34" charset="0"/>
              </a:rPr>
              <a:t>технологиями для полного цикла изготовления керамических и металлокерамических деталей </a:t>
            </a:r>
            <a:r>
              <a:rPr lang="ru-RU" sz="1400" spc="-40" dirty="0" smtClean="0">
                <a:latin typeface="Century Gothic" pitchFamily="34" charset="0"/>
              </a:rPr>
              <a:t>и </a:t>
            </a:r>
            <a:r>
              <a:rPr lang="ru-RU" sz="1400" spc="-40" dirty="0">
                <a:latin typeface="Century Gothic" pitchFamily="34" charset="0"/>
              </a:rPr>
              <a:t>сборочных единиц. </a:t>
            </a:r>
            <a:endParaRPr lang="ru-RU" sz="1400" spc="-40" dirty="0" smtClean="0">
              <a:latin typeface="Century Gothic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164472"/>
              </p:ext>
            </p:extLst>
          </p:nvPr>
        </p:nvGraphicFramePr>
        <p:xfrm>
          <a:off x="1525678" y="4609361"/>
          <a:ext cx="6077387" cy="18048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59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53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915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61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17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1021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2648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4020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 smtClean="0">
                          <a:solidFill>
                            <a:srgbClr val="1158C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Габариты</a:t>
                      </a:r>
                      <a:endParaRPr lang="ru-RU" sz="1000" b="1" i="0" u="none" strike="noStrike" kern="1200" baseline="0" dirty="0">
                        <a:solidFill>
                          <a:srgbClr val="1158C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 smtClean="0">
                          <a:solidFill>
                            <a:srgbClr val="1158C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ВК94-1</a:t>
                      </a:r>
                      <a:endParaRPr lang="ru-RU" sz="1000" b="1" i="0" u="none" strike="noStrike" kern="1200" baseline="0" dirty="0">
                        <a:solidFill>
                          <a:srgbClr val="1158C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 smtClean="0">
                          <a:solidFill>
                            <a:srgbClr val="1158C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ВК98-1, ВК100-2</a:t>
                      </a:r>
                      <a:endParaRPr lang="ru-RU" sz="1000" b="1" i="0" u="none" strike="noStrike" kern="1200" baseline="0" dirty="0">
                        <a:solidFill>
                          <a:srgbClr val="1158C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 err="1" smtClean="0">
                          <a:solidFill>
                            <a:srgbClr val="1158C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Алунд</a:t>
                      </a:r>
                      <a:r>
                        <a:rPr lang="ru-RU" sz="1000" b="1" i="0" u="none" strike="noStrike" kern="1200" baseline="0" dirty="0" smtClean="0">
                          <a:solidFill>
                            <a:srgbClr val="1158C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пористый</a:t>
                      </a:r>
                      <a:endParaRPr lang="ru-RU" sz="1000" b="1" i="0" u="none" strike="noStrike" kern="1200" baseline="0" dirty="0">
                        <a:solidFill>
                          <a:srgbClr val="1158C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 err="1" smtClean="0">
                          <a:solidFill>
                            <a:srgbClr val="1158C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Алунд</a:t>
                      </a:r>
                      <a:r>
                        <a:rPr lang="ru-RU" sz="1000" b="1" i="0" u="none" strike="noStrike" kern="1200" baseline="0" dirty="0" smtClean="0">
                          <a:solidFill>
                            <a:srgbClr val="1158C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печенный</a:t>
                      </a:r>
                      <a:endParaRPr lang="ru-RU" sz="1000" b="1" i="0" u="none" strike="noStrike" kern="1200" baseline="0" dirty="0">
                        <a:solidFill>
                          <a:srgbClr val="1158C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 smtClean="0">
                          <a:solidFill>
                            <a:srgbClr val="1158C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К-10-6</a:t>
                      </a:r>
                      <a:endParaRPr lang="ru-RU" sz="1000" b="1" i="0" u="none" strike="noStrike" kern="1200" baseline="0" dirty="0">
                        <a:solidFill>
                          <a:srgbClr val="1158C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000" b="1" i="0" u="none" strike="noStrike" kern="1200" baseline="0" dirty="0" smtClean="0">
                          <a:solidFill>
                            <a:srgbClr val="1158C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К-6-30</a:t>
                      </a:r>
                      <a:endParaRPr lang="ru-RU" sz="1000" b="1" i="0" u="none" strike="noStrike" kern="1200" baseline="0" dirty="0">
                        <a:solidFill>
                          <a:srgbClr val="1158C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4703"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Максимальный наружный диаметр, мм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150</a:t>
                      </a:r>
                      <a:endParaRPr lang="ru-RU" sz="10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</a:t>
                      </a:r>
                      <a:endParaRPr lang="ru-RU" sz="10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40</a:t>
                      </a:r>
                      <a:endParaRPr lang="ru-RU" sz="10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</a:t>
                      </a:r>
                      <a:endParaRPr lang="ru-RU" sz="10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150</a:t>
                      </a:r>
                      <a:endParaRPr lang="ru-RU" sz="10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</a:t>
                      </a:r>
                      <a:endParaRPr lang="ru-RU" sz="10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9984"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Максимальная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высота, мм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87038" marR="87038" marT="43519" marB="43519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200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87038" marR="87038" marT="43519" marB="43519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100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87038" marR="87038" marT="43519" marB="43519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40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87038" marR="87038" marT="43519" marB="43519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20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87038" marR="87038" marT="43519" marB="43519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150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87038" marR="87038" marT="43519" marB="43519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20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87038" marR="87038" marT="43519" marB="43519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9984"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Максимальная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 толщина стенки, мм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87038" marR="87038" marT="43519" marB="43519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10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87038" marR="87038" marT="43519" marB="43519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7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87038" marR="87038" marT="43519" marB="43519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7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87038" marR="87038" marT="43519" marB="43519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4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87038" marR="87038" marT="43519" marB="43519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10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87038" marR="87038" marT="43519" marB="43519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4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87038" marR="87038" marT="43519" marB="43519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1" t="4294" r="40592" b="5191"/>
          <a:stretch/>
        </p:blipFill>
        <p:spPr>
          <a:xfrm>
            <a:off x="7603066" y="3494"/>
            <a:ext cx="458893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4840" y="4159138"/>
            <a:ext cx="32175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 smtClean="0">
                <a:solidFill>
                  <a:srgbClr val="0063CE"/>
                </a:solidFill>
                <a:latin typeface="Century Gothic" pitchFamily="34" charset="0"/>
              </a:rPr>
              <a:t>Габариты производимых деталей</a:t>
            </a:r>
            <a:endParaRPr lang="ru-RU" sz="1400" dirty="0">
              <a:solidFill>
                <a:srgbClr val="0063CE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99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68001" y="5239477"/>
            <a:ext cx="6063734" cy="161852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3000"/>
                </a:schemeClr>
              </a:gs>
              <a:gs pos="100000">
                <a:srgbClr val="CBE4F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8208" y="276209"/>
            <a:ext cx="100417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spc="-60" dirty="0" smtClean="0">
                <a:solidFill>
                  <a:srgbClr val="0063CE"/>
                </a:solidFill>
                <a:latin typeface="Century Gothic" panose="020B0502020202020204" pitchFamily="34" charset="0"/>
              </a:rPr>
              <a:t>МЕТАЛЛОКЕРАМИЧЕСКИЕ</a:t>
            </a:r>
            <a:r>
              <a:rPr lang="ru-RU" sz="3500" dirty="0" smtClean="0">
                <a:solidFill>
                  <a:srgbClr val="0063CE"/>
                </a:solidFill>
                <a:latin typeface="Century Gothic" panose="020B0502020202020204" pitchFamily="34" charset="0"/>
              </a:rPr>
              <a:t/>
            </a:r>
            <a:br>
              <a:rPr lang="ru-RU" sz="3500" dirty="0" smtClean="0">
                <a:solidFill>
                  <a:srgbClr val="0063CE"/>
                </a:solidFill>
                <a:latin typeface="Century Gothic" panose="020B0502020202020204" pitchFamily="34" charset="0"/>
              </a:rPr>
            </a:br>
            <a:r>
              <a:rPr lang="ru-RU" sz="3500" dirty="0" smtClean="0">
                <a:solidFill>
                  <a:srgbClr val="0063CE"/>
                </a:solidFill>
                <a:latin typeface="Century Gothic" panose="020B0502020202020204" pitchFamily="34" charset="0"/>
              </a:rPr>
              <a:t>ИЗДЕЛИЯ</a:t>
            </a:r>
            <a:endParaRPr lang="ru-RU" sz="3500" dirty="0">
              <a:solidFill>
                <a:srgbClr val="0063C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8273" y="1522957"/>
            <a:ext cx="5831244" cy="52937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 smtClean="0">
                <a:solidFill>
                  <a:srgbClr val="0063CE"/>
                </a:solidFill>
                <a:latin typeface="Century Gothic" pitchFamily="34" charset="0"/>
              </a:rPr>
              <a:t>Специализация в области керамических диэлектриков </a:t>
            </a:r>
            <a:br>
              <a:rPr lang="ru-RU" sz="1400" dirty="0" smtClean="0">
                <a:solidFill>
                  <a:srgbClr val="0063CE"/>
                </a:solidFill>
                <a:latin typeface="Century Gothic" pitchFamily="34" charset="0"/>
              </a:rPr>
            </a:br>
            <a:r>
              <a:rPr lang="ru-RU" sz="1400" dirty="0" smtClean="0">
                <a:solidFill>
                  <a:srgbClr val="0063CE"/>
                </a:solidFill>
                <a:latin typeface="Century Gothic" pitchFamily="34" charset="0"/>
              </a:rPr>
              <a:t>и их вакуумно-плотного соединения с металлами:</a:t>
            </a:r>
            <a:endParaRPr lang="ru-RU" sz="1400" dirty="0">
              <a:solidFill>
                <a:srgbClr val="0063CE"/>
              </a:solidFill>
              <a:latin typeface="Century Gothic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ru-RU" sz="1300" dirty="0">
                <a:latin typeface="Century Gothic" pitchFamily="34" charset="0"/>
              </a:rPr>
              <a:t>разработка новых технологий производства деталей </a:t>
            </a:r>
            <a:br>
              <a:rPr lang="ru-RU" sz="1300" dirty="0">
                <a:latin typeface="Century Gothic" pitchFamily="34" charset="0"/>
              </a:rPr>
            </a:br>
            <a:r>
              <a:rPr lang="ru-RU" sz="1300" dirty="0">
                <a:latin typeface="Century Gothic" pitchFamily="34" charset="0"/>
              </a:rPr>
              <a:t>из керамических масс</a:t>
            </a: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</a:pPr>
            <a:r>
              <a:rPr lang="ru-RU" sz="1300" dirty="0">
                <a:latin typeface="Century Gothic" pitchFamily="34" charset="0"/>
              </a:rPr>
              <a:t>разработка спецтехнологического оборудования </a:t>
            </a:r>
            <a:br>
              <a:rPr lang="ru-RU" sz="1300" dirty="0">
                <a:latin typeface="Century Gothic" pitchFamily="34" charset="0"/>
              </a:rPr>
            </a:br>
            <a:r>
              <a:rPr lang="ru-RU" sz="1300" dirty="0">
                <a:latin typeface="Century Gothic" pitchFamily="34" charset="0"/>
              </a:rPr>
              <a:t>для изготовления керамических деталей и металлокерамических </a:t>
            </a:r>
            <a:r>
              <a:rPr lang="ru-RU" sz="1300" dirty="0" smtClean="0">
                <a:latin typeface="Century Gothic" pitchFamily="34" charset="0"/>
              </a:rPr>
              <a:t>узлов</a:t>
            </a: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</a:pPr>
            <a:r>
              <a:rPr lang="ru-RU" sz="1300" dirty="0">
                <a:latin typeface="Century Gothic" pitchFamily="34" charset="0"/>
              </a:rPr>
              <a:t>разработка составов и технологических процессов металлизации керамических </a:t>
            </a:r>
            <a:r>
              <a:rPr lang="ru-RU" sz="1300" dirty="0" smtClean="0">
                <a:latin typeface="Century Gothic" pitchFamily="34" charset="0"/>
              </a:rPr>
              <a:t>деталей</a:t>
            </a: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</a:pPr>
            <a:r>
              <a:rPr lang="ru-RU" sz="1300" dirty="0">
                <a:latin typeface="Century Gothic" pitchFamily="34" charset="0"/>
              </a:rPr>
              <a:t>разработка технологических процессов соединения керамических деталей с металлами пайкой </a:t>
            </a:r>
            <a:r>
              <a:rPr lang="ru-RU" sz="1300" dirty="0" smtClean="0">
                <a:latin typeface="Century Gothic" pitchFamily="34" charset="0"/>
              </a:rPr>
              <a:t>стеклоприпоями</a:t>
            </a: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</a:pPr>
            <a:r>
              <a:rPr lang="ru-RU" sz="1300" dirty="0">
                <a:latin typeface="Century Gothic" pitchFamily="34" charset="0"/>
              </a:rPr>
              <a:t>металлизация выпускаемых керамических </a:t>
            </a:r>
            <a:r>
              <a:rPr lang="ru-RU" sz="1300" dirty="0" smtClean="0">
                <a:latin typeface="Century Gothic" pitchFamily="34" charset="0"/>
              </a:rPr>
              <a:t>деталей</a:t>
            </a:r>
            <a:endParaRPr lang="ru-RU" sz="1300" dirty="0">
              <a:latin typeface="Century Gothic" pitchFamily="34" charset="0"/>
            </a:endParaRPr>
          </a:p>
          <a:p>
            <a:pPr marL="285750" indent="-285750">
              <a:spcBef>
                <a:spcPts val="600"/>
              </a:spcBef>
              <a:buBlip>
                <a:blip r:embed="rId2"/>
              </a:buBlip>
            </a:pPr>
            <a:r>
              <a:rPr lang="ru-RU" sz="1300" dirty="0">
                <a:latin typeface="Century Gothic" pitchFamily="34" charset="0"/>
              </a:rPr>
              <a:t>расчет, конструирование и выпуск вакуумплотных металлодиэлектрических узлов диаметром от 5 до 125 мм, более 10000 типоразмеров, получаемых методом металлизации и пайки стеклоприпоями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1300" dirty="0" smtClean="0">
                <a:latin typeface="Century Gothic" pitchFamily="34" charset="0"/>
              </a:rPr>
              <a:t>НПП </a:t>
            </a:r>
            <a:r>
              <a:rPr lang="ru-RU" sz="1300" dirty="0">
                <a:latin typeface="Century Gothic" pitchFamily="34" charset="0"/>
              </a:rPr>
              <a:t>«Торий» осуществляет изготовление металлокерамических узлов на основе керамики марок ВК94-1, ВК98-1, </a:t>
            </a:r>
            <a:r>
              <a:rPr lang="ru-RU" sz="1300" dirty="0" smtClean="0">
                <a:latin typeface="Century Gothic" pitchFamily="34" charset="0"/>
              </a:rPr>
              <a:t>ВК100-2.</a:t>
            </a:r>
          </a:p>
          <a:p>
            <a:pPr>
              <a:spcAft>
                <a:spcPts val="600"/>
              </a:spcAft>
            </a:pPr>
            <a:r>
              <a:rPr lang="ru-RU" sz="1300" dirty="0" smtClean="0">
                <a:solidFill>
                  <a:srgbClr val="0063CE"/>
                </a:solidFill>
                <a:latin typeface="Century Gothic" pitchFamily="34" charset="0"/>
              </a:rPr>
              <a:t>Основные </a:t>
            </a:r>
            <a:r>
              <a:rPr lang="ru-RU" sz="1300" dirty="0">
                <a:solidFill>
                  <a:srgbClr val="0063CE"/>
                </a:solidFill>
                <a:latin typeface="Century Gothic" pitchFamily="34" charset="0"/>
              </a:rPr>
              <a:t>сопрягаемые с керамикой марки металлов: </a:t>
            </a:r>
            <a:endParaRPr lang="ru-RU" sz="1300" dirty="0" smtClean="0">
              <a:solidFill>
                <a:srgbClr val="0063CE"/>
              </a:solidFill>
              <a:latin typeface="Century Gothic" pitchFamily="34" charset="0"/>
            </a:endParaRPr>
          </a:p>
          <a:p>
            <a:r>
              <a:rPr lang="ru-RU" sz="1300" dirty="0" smtClean="0">
                <a:latin typeface="Century Gothic" pitchFamily="34" charset="0"/>
              </a:rPr>
              <a:t>медь </a:t>
            </a:r>
            <a:r>
              <a:rPr lang="ru-RU" sz="1300" dirty="0">
                <a:latin typeface="Century Gothic" pitchFamily="34" charset="0"/>
              </a:rPr>
              <a:t>М0б, сплавы 29НК и 42Н, молибден МЧВП, молибден-</a:t>
            </a:r>
            <a:r>
              <a:rPr lang="ru-RU" sz="1300" dirty="0" err="1">
                <a:latin typeface="Century Gothic" pitchFamily="34" charset="0"/>
              </a:rPr>
              <a:t>рениевый</a:t>
            </a:r>
            <a:r>
              <a:rPr lang="ru-RU" sz="1300" dirty="0">
                <a:latin typeface="Century Gothic" pitchFamily="34" charset="0"/>
              </a:rPr>
              <a:t> сплав МР-47.</a:t>
            </a:r>
            <a:endParaRPr lang="ru-RU" sz="1300" spc="-40" dirty="0" smtClean="0">
              <a:latin typeface="Century Gothic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0542" y="5137876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TORIY.RU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0F6FB"/>
              </a:clrFrom>
              <a:clrTo>
                <a:srgbClr val="F0F6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4" y="5541142"/>
            <a:ext cx="1184400" cy="1184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-156" r="34573" b="156"/>
          <a:stretch/>
        </p:blipFill>
        <p:spPr>
          <a:xfrm>
            <a:off x="7337705" y="-9525"/>
            <a:ext cx="4862871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23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478273" y="3989278"/>
            <a:ext cx="5967556" cy="286872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3000"/>
                </a:schemeClr>
              </a:gs>
              <a:gs pos="100000">
                <a:srgbClr val="CBE4F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78274" y="276209"/>
            <a:ext cx="101217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 smtClean="0">
                <a:solidFill>
                  <a:srgbClr val="0063CE"/>
                </a:solidFill>
                <a:latin typeface="Century Gothic" panose="020B0502020202020204" pitchFamily="34" charset="0"/>
              </a:rPr>
              <a:t>РАДИОТЕХНИЧЕСКАЯ </a:t>
            </a:r>
            <a:br>
              <a:rPr lang="ru-RU" sz="3500" dirty="0" smtClean="0">
                <a:solidFill>
                  <a:srgbClr val="0063CE"/>
                </a:solidFill>
                <a:latin typeface="Century Gothic" panose="020B0502020202020204" pitchFamily="34" charset="0"/>
              </a:rPr>
            </a:br>
            <a:r>
              <a:rPr lang="ru-RU" sz="3500" dirty="0" smtClean="0">
                <a:solidFill>
                  <a:srgbClr val="0063CE"/>
                </a:solidFill>
                <a:latin typeface="Century Gothic" panose="020B0502020202020204" pitchFamily="34" charset="0"/>
              </a:rPr>
              <a:t>КЕРАМИКА</a:t>
            </a:r>
            <a:endParaRPr lang="ru-RU" sz="3500" dirty="0">
              <a:solidFill>
                <a:srgbClr val="0063C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8273" y="1522957"/>
            <a:ext cx="5426292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 smtClean="0">
                <a:latin typeface="Century Gothic" pitchFamily="34" charset="0"/>
              </a:rPr>
              <a:t>НПП </a:t>
            </a:r>
            <a:r>
              <a:rPr lang="ru-RU" sz="1400" dirty="0">
                <a:latin typeface="Century Gothic" pitchFamily="34" charset="0"/>
              </a:rPr>
              <a:t>«Торий» производит керамические детали </a:t>
            </a:r>
            <a:r>
              <a:rPr lang="ru-RU" sz="1400" dirty="0" smtClean="0">
                <a:latin typeface="Century Gothic" pitchFamily="34" charset="0"/>
              </a:rPr>
              <a:t/>
            </a:r>
            <a:br>
              <a:rPr lang="ru-RU" sz="1400" dirty="0" smtClean="0">
                <a:latin typeface="Century Gothic" pitchFamily="34" charset="0"/>
              </a:rPr>
            </a:br>
            <a:r>
              <a:rPr lang="ru-RU" sz="1400" dirty="0" smtClean="0">
                <a:latin typeface="Century Gothic" pitchFamily="34" charset="0"/>
              </a:rPr>
              <a:t>из </a:t>
            </a:r>
            <a:r>
              <a:rPr lang="ru-RU" sz="1400" dirty="0" err="1">
                <a:latin typeface="Century Gothic" pitchFamily="34" charset="0"/>
              </a:rPr>
              <a:t>вакуумплотной</a:t>
            </a:r>
            <a:r>
              <a:rPr lang="ru-RU" sz="1400" dirty="0">
                <a:latin typeface="Century Gothic" pitchFamily="34" charset="0"/>
              </a:rPr>
              <a:t> корундовой керамики марок ВК94-1, ВК98-1, ВК100-1, пористой корундовой керамики </a:t>
            </a:r>
            <a:r>
              <a:rPr lang="ru-RU" sz="1400" dirty="0" smtClean="0">
                <a:latin typeface="Century Gothic" pitchFamily="34" charset="0"/>
              </a:rPr>
              <a:t/>
            </a:r>
            <a:br>
              <a:rPr lang="ru-RU" sz="1400" dirty="0" smtClean="0">
                <a:latin typeface="Century Gothic" pitchFamily="34" charset="0"/>
              </a:rPr>
            </a:br>
            <a:r>
              <a:rPr lang="ru-RU" sz="1400" dirty="0" smtClean="0">
                <a:latin typeface="Century Gothic" pitchFamily="34" charset="0"/>
              </a:rPr>
              <a:t>на </a:t>
            </a:r>
            <a:r>
              <a:rPr lang="ru-RU" sz="1400" dirty="0">
                <a:latin typeface="Century Gothic" pitchFamily="34" charset="0"/>
              </a:rPr>
              <a:t>основе </a:t>
            </a:r>
            <a:r>
              <a:rPr lang="ru-RU" sz="1400" dirty="0" err="1">
                <a:latin typeface="Century Gothic" pitchFamily="34" charset="0"/>
              </a:rPr>
              <a:t>алунда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smtClean="0">
                <a:latin typeface="Century Gothic" pitchFamily="34" charset="0"/>
              </a:rPr>
              <a:t>и </a:t>
            </a:r>
            <a:r>
              <a:rPr lang="ru-RU" sz="1400" dirty="0">
                <a:latin typeface="Century Gothic" pitchFamily="34" charset="0"/>
              </a:rPr>
              <a:t>электрокорунда</a:t>
            </a:r>
            <a:r>
              <a:rPr lang="ru-RU" sz="1400" dirty="0" smtClean="0">
                <a:latin typeface="Century Gothic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sz="1400" spc="-40" dirty="0">
                <a:latin typeface="Century Gothic" pitchFamily="34" charset="0"/>
              </a:rPr>
              <a:t>Детали из керамики на основе </a:t>
            </a:r>
            <a:r>
              <a:rPr lang="ru-RU" sz="1400" spc="-40" dirty="0" err="1">
                <a:latin typeface="Century Gothic" pitchFamily="34" charset="0"/>
              </a:rPr>
              <a:t>алунда</a:t>
            </a:r>
            <a:r>
              <a:rPr lang="ru-RU" sz="1400" spc="-40" dirty="0">
                <a:latin typeface="Century Gothic" pitchFamily="34" charset="0"/>
              </a:rPr>
              <a:t> и электрокорунда используются в качестве изоляторов подогревателей катодов, высокотемпературной (до 1700 °С) оснастки для обжигов.</a:t>
            </a:r>
            <a:endParaRPr lang="ru-RU" sz="1400" spc="-40" dirty="0" smtClean="0">
              <a:latin typeface="Century Gothic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319440"/>
              </p:ext>
            </p:extLst>
          </p:nvPr>
        </p:nvGraphicFramePr>
        <p:xfrm>
          <a:off x="1524841" y="4219895"/>
          <a:ext cx="5738108" cy="21724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504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20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28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176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750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4020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1158C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Физико-механические </a:t>
                      </a:r>
                      <a:br>
                        <a:rPr lang="ru-RU" sz="1100" b="1" i="0" u="none" strike="noStrike" kern="1200" baseline="0" dirty="0" smtClean="0">
                          <a:solidFill>
                            <a:srgbClr val="1158C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100" b="1" i="0" u="none" strike="noStrike" kern="1200" baseline="0" dirty="0" smtClean="0">
                          <a:solidFill>
                            <a:srgbClr val="1158C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и электрические свойства</a:t>
                      </a:r>
                      <a:endParaRPr lang="ru-RU" sz="1100" b="1" i="0" u="none" strike="noStrike" kern="1200" baseline="0" dirty="0">
                        <a:solidFill>
                          <a:srgbClr val="1158C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i="0" u="none" strike="noStrike" kern="1200" baseline="0" dirty="0" err="1">
                          <a:solidFill>
                            <a:srgbClr val="1158C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Алунд</a:t>
                      </a:r>
                      <a:r>
                        <a:rPr lang="ru-RU" sz="1100" b="1" i="0" u="none" strike="noStrike" kern="1200" baseline="0" dirty="0">
                          <a:solidFill>
                            <a:srgbClr val="1158C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пористый</a:t>
                      </a:r>
                    </a:p>
                  </a:txBody>
                  <a:tcPr marL="9525" marR="9525" marT="9525" marB="952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i="0" u="none" strike="noStrike" kern="1200" baseline="0" dirty="0" err="1">
                          <a:solidFill>
                            <a:srgbClr val="1158C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Алунд</a:t>
                      </a:r>
                      <a:r>
                        <a:rPr lang="ru-RU" sz="1100" b="1" i="0" u="none" strike="noStrike" kern="1200" baseline="0" dirty="0">
                          <a:solidFill>
                            <a:srgbClr val="1158C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спеченный</a:t>
                      </a:r>
                    </a:p>
                  </a:txBody>
                  <a:tcPr marL="9525" marR="9525" marT="9525" marB="952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i="0" u="none" strike="noStrike" kern="1200" baseline="0" dirty="0">
                          <a:solidFill>
                            <a:srgbClr val="1158C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К-10-6</a:t>
                      </a:r>
                    </a:p>
                  </a:txBody>
                  <a:tcPr marL="9525" marR="9525" marT="9525" marB="952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i="0" u="none" strike="noStrike" kern="1200" baseline="0" dirty="0">
                          <a:solidFill>
                            <a:srgbClr val="1158C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К-6-30</a:t>
                      </a:r>
                    </a:p>
                  </a:txBody>
                  <a:tcPr marL="9525" marR="9525" marT="9525" marB="952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470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Объемная масса, г/см</a:t>
                      </a:r>
                      <a:r>
                        <a:rPr lang="ru-RU" sz="1100" kern="1200" baseline="30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3,3 – 3,7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&gt; 3,7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&gt; 2,8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3,2 – 3,36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953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Предел прочности при статическом изгибе </a:t>
                      </a:r>
                      <a:r>
                        <a:rPr lang="ru-RU" sz="11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σ</a:t>
                      </a:r>
                      <a:r>
                        <a:rPr lang="ru-RU" sz="1100" kern="1200" baseline="-25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изг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/>
                      </a:r>
                      <a:br>
                        <a:rPr lang="ru-RU" sz="11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кг/см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не менее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1500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2000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800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1200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799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Разрушающий перепад температур методом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/>
                      </a:r>
                      <a:br>
                        <a:rPr lang="ru-RU" sz="11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охлаждения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 воде, °С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170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220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478274" y="3613835"/>
            <a:ext cx="54728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solidFill>
                  <a:srgbClr val="0063CE"/>
                </a:solidFill>
                <a:latin typeface="Century Gothic" pitchFamily="34" charset="0"/>
              </a:rPr>
              <a:t>Свойства </a:t>
            </a:r>
            <a:r>
              <a:rPr lang="ru-RU" sz="1400" dirty="0" smtClean="0">
                <a:solidFill>
                  <a:srgbClr val="0063CE"/>
                </a:solidFill>
                <a:latin typeface="Century Gothic" pitchFamily="34" charset="0"/>
              </a:rPr>
              <a:t>керамики </a:t>
            </a:r>
            <a:r>
              <a:rPr lang="ru-RU" sz="1400" dirty="0">
                <a:solidFill>
                  <a:srgbClr val="0063CE"/>
                </a:solidFill>
                <a:latin typeface="Century Gothic" pitchFamily="34" charset="0"/>
              </a:rPr>
              <a:t>на </a:t>
            </a:r>
            <a:r>
              <a:rPr lang="ru-RU" sz="1400" dirty="0" smtClean="0">
                <a:solidFill>
                  <a:srgbClr val="0063CE"/>
                </a:solidFill>
                <a:latin typeface="Century Gothic" pitchFamily="34" charset="0"/>
              </a:rPr>
              <a:t>основе </a:t>
            </a:r>
            <a:r>
              <a:rPr lang="ru-RU" sz="1400" dirty="0" err="1" smtClean="0">
                <a:solidFill>
                  <a:srgbClr val="0063CE"/>
                </a:solidFill>
                <a:latin typeface="Century Gothic" pitchFamily="34" charset="0"/>
              </a:rPr>
              <a:t>алунда</a:t>
            </a:r>
            <a:r>
              <a:rPr lang="ru-RU" sz="1400" dirty="0" smtClean="0">
                <a:solidFill>
                  <a:srgbClr val="0063CE"/>
                </a:solidFill>
                <a:latin typeface="Century Gothic" pitchFamily="34" charset="0"/>
              </a:rPr>
              <a:t> </a:t>
            </a:r>
            <a:r>
              <a:rPr lang="ru-RU" sz="1400" dirty="0">
                <a:solidFill>
                  <a:srgbClr val="0063CE"/>
                </a:solidFill>
                <a:latin typeface="Century Gothic" pitchFamily="34" charset="0"/>
              </a:rPr>
              <a:t>и электрокорунда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0F6FB"/>
              </a:clrFrom>
              <a:clrTo>
                <a:srgbClr val="F0F6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3" y="5549784"/>
            <a:ext cx="1183465" cy="118346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91244" y="5214077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TORIY.RU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8" t="635" r="7560" b="288"/>
          <a:stretch/>
        </p:blipFill>
        <p:spPr>
          <a:xfrm>
            <a:off x="7309517" y="0"/>
            <a:ext cx="4905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87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58209" y="971306"/>
            <a:ext cx="6798772" cy="588669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3000"/>
                </a:schemeClr>
              </a:gs>
              <a:gs pos="100000">
                <a:srgbClr val="CBE4F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58208" y="276209"/>
            <a:ext cx="1004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150" spc="-70" dirty="0" smtClean="0">
                <a:solidFill>
                  <a:srgbClr val="0063CE"/>
                </a:solidFill>
                <a:latin typeface="Century Gothic" pitchFamily="34" charset="0"/>
              </a:rPr>
              <a:t>КЕРАМИКА ВК94-1</a:t>
            </a:r>
            <a:r>
              <a:rPr lang="ru-RU" sz="3150" spc="-70" dirty="0">
                <a:solidFill>
                  <a:srgbClr val="0063CE"/>
                </a:solidFill>
                <a:latin typeface="Century Gothic" pitchFamily="34" charset="0"/>
              </a:rPr>
              <a:t>, ВК98-1, ВК100-2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094452"/>
              </p:ext>
            </p:extLst>
          </p:nvPr>
        </p:nvGraphicFramePr>
        <p:xfrm>
          <a:off x="1558208" y="971307"/>
          <a:ext cx="6767187" cy="59041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407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76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34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83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 u="none" strike="noStrike" kern="1200" baseline="0" dirty="0" smtClean="0">
                          <a:solidFill>
                            <a:srgbClr val="1158C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Физико-механические и электрические свойства</a:t>
                      </a:r>
                      <a:endParaRPr lang="ru-RU" sz="1000" b="1" i="0" u="none" strike="noStrike" kern="1200" baseline="0" dirty="0">
                        <a:solidFill>
                          <a:srgbClr val="1158C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 u="none" strike="noStrike" kern="1200" baseline="0" dirty="0">
                          <a:solidFill>
                            <a:srgbClr val="1158C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ВК94-1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 u="none" strike="noStrike" kern="1200" baseline="0" dirty="0">
                          <a:solidFill>
                            <a:srgbClr val="1158C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ВК98-1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 u="none" strike="noStrike" kern="1200" baseline="0" dirty="0">
                          <a:solidFill>
                            <a:srgbClr val="1158C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ВК100-2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237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Содержание Al2O3, %, </a:t>
                      </a:r>
                      <a:r>
                        <a:rPr lang="ru-RU" sz="95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справочно</a:t>
                      </a:r>
                      <a:endParaRPr lang="ru-RU" sz="95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5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94,4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5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5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rgbClr val="115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809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Объемная масса, г/см</a:t>
                      </a:r>
                      <a:r>
                        <a:rPr lang="ru-RU" sz="950" kern="1200" baseline="30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не менее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5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3,65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5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3,88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5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3,88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932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95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Водопоглощение</a:t>
                      </a: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%, не более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5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5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023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Предел прочности при статическом </a:t>
                      </a:r>
                      <a:r>
                        <a:rPr lang="ru-RU" sz="95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изгибе </a:t>
                      </a:r>
                      <a:r>
                        <a:rPr lang="ru-RU" sz="95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σ</a:t>
                      </a:r>
                      <a:r>
                        <a:rPr lang="ru-RU" sz="950" kern="1200" baseline="-25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изг</a:t>
                      </a: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кг/см</a:t>
                      </a:r>
                      <a:r>
                        <a:rPr lang="ru-RU" sz="950" kern="1200" baseline="30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не менее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5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3200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3000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3200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8881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Коэффициент термического линейного </a:t>
                      </a:r>
                      <a:r>
                        <a:rPr lang="ru-RU" sz="95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/>
                      </a:r>
                      <a:br>
                        <a:rPr lang="ru-RU" sz="95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95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расширения </a:t>
                      </a: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α·10</a:t>
                      </a:r>
                      <a:r>
                        <a:rPr lang="ru-RU" sz="950" kern="1200" baseline="30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–7</a:t>
                      </a: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1/ °С, в интервале температур, °С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 – 200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 – 500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 – 900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 – 1000</a:t>
                      </a:r>
                    </a:p>
                  </a:txBody>
                  <a:tcPr marL="9525" marR="9525" marT="9525" marB="9525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b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60±5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70±5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79±5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9525" marR="9525" marT="9525" marB="9525" anchor="b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b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63±5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75±5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82±5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9525" marR="9525" marT="9525" marB="9525" anchor="b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b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60±5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70±5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79±5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80±5</a:t>
                      </a:r>
                    </a:p>
                  </a:txBody>
                  <a:tcPr marL="9525" marR="9525" marT="9525" marB="9525" anchor="b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5307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Диэлектрическая проницаемость при </a:t>
                      </a:r>
                      <a:r>
                        <a:rPr lang="ru-RU" sz="95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частоте·10</a:t>
                      </a:r>
                      <a:r>
                        <a:rPr lang="ru-RU" sz="950" kern="1200" baseline="300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Гц и температуре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 °С, не более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300 °С, не более</a:t>
                      </a:r>
                      <a:endParaRPr lang="ru-RU" sz="95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10,3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9525" marR="9525" marT="9525" marB="9525" anchor="b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10,8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11,2</a:t>
                      </a:r>
                    </a:p>
                  </a:txBody>
                  <a:tcPr marL="9525" marR="9525" marT="9525" marB="9525" anchor="b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10,5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9525" marR="9525" marT="9525" marB="9525" anchor="b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1387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Тангенс угла диэлектрических потерь </a:t>
                      </a:r>
                      <a:r>
                        <a:rPr lang="ru-RU" sz="95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при </a:t>
                      </a: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частоте·10</a:t>
                      </a:r>
                      <a:r>
                        <a:rPr lang="ru-RU" sz="950" kern="1200" baseline="30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Гц и температуре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 °С, не более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300 °С, не более</a:t>
                      </a:r>
                    </a:p>
                  </a:txBody>
                  <a:tcPr marL="9525" marR="9525" marT="9525" marB="9525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6·10</a:t>
                      </a:r>
                      <a:r>
                        <a:rPr lang="ru-RU" sz="950" baseline="30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–4</a:t>
                      </a:r>
                      <a:endParaRPr lang="ru-RU" sz="95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9525" marR="9525" marT="9525" marB="9525" anchor="b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2·10</a:t>
                      </a:r>
                      <a:r>
                        <a:rPr lang="ru-RU" sz="950" baseline="30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–4</a:t>
                      </a:r>
                      <a:endParaRPr lang="ru-RU" sz="95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9525" marR="9525" marT="9525" marB="9525" anchor="b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2·10</a:t>
                      </a:r>
                      <a:r>
                        <a:rPr lang="ru-RU" sz="950" baseline="30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–4</a:t>
                      </a:r>
                      <a:endParaRPr lang="ru-RU" sz="95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9525" marR="9525" marT="9525" marB="9525" anchor="b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2353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Диэлектрическая проницаемость при частоте </a:t>
                      </a:r>
                      <a:r>
                        <a:rPr lang="ru-RU" sz="95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/>
                      </a:r>
                      <a:br>
                        <a:rPr lang="ru-RU" sz="95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95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3·10</a:t>
                      </a:r>
                      <a:r>
                        <a:rPr lang="ru-RU" sz="950" kern="1200" baseline="300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ru-RU" sz="950" kern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или·10</a:t>
                      </a:r>
                      <a:r>
                        <a:rPr lang="ru-RU" sz="950" kern="1200" baseline="300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95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Гц и температуре 20 °С, не более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10,3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10,3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5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10,1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721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Тангенс угла диэлектрических потерь при частоте 3·10</a:t>
                      </a:r>
                      <a:r>
                        <a:rPr lang="ru-RU" sz="1000" baseline="30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или·10</a:t>
                      </a:r>
                      <a:r>
                        <a:rPr lang="ru-RU" sz="1000" baseline="30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Гц и температуре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°С, не более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 °С, не более</a:t>
                      </a:r>
                    </a:p>
                  </a:txBody>
                  <a:tcPr marL="9525" marR="9525" marT="9525" marB="9525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15·10</a:t>
                      </a:r>
                      <a:r>
                        <a:rPr lang="ru-RU" sz="1000" baseline="30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–4</a:t>
                      </a:r>
                      <a:endParaRPr lang="ru-RU" sz="1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9525" marR="9525" marT="9525" marB="9525" anchor="b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1·10</a:t>
                      </a:r>
                      <a:r>
                        <a:rPr lang="ru-RU" sz="1000" baseline="30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–4</a:t>
                      </a:r>
                      <a:endParaRPr lang="ru-RU" sz="1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2·10</a:t>
                      </a:r>
                      <a:r>
                        <a:rPr lang="ru-RU" sz="1000" baseline="30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–4</a:t>
                      </a:r>
                      <a:endParaRPr lang="ru-RU" sz="1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b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1·10</a:t>
                      </a:r>
                      <a:r>
                        <a:rPr lang="ru-RU" sz="1000" baseline="30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–4</a:t>
                      </a:r>
                      <a:endParaRPr lang="ru-RU" sz="1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</a:p>
                  </a:txBody>
                  <a:tcPr marL="9525" marR="9525" marT="9525" marB="9525" anchor="b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73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Удельное объемное электрическое сопротивление, </a:t>
                      </a:r>
                      <a:r>
                        <a:rPr lang="ru-RU" sz="10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 err="1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Ом·см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при температуре 100° С, не менее</a:t>
                      </a: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000" baseline="300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000" baseline="300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000" baseline="300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8" t="9722" r="15432"/>
          <a:stretch/>
        </p:blipFill>
        <p:spPr>
          <a:xfrm>
            <a:off x="8356980" y="0"/>
            <a:ext cx="3835020" cy="5800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25212" y="5960030"/>
            <a:ext cx="3459316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latin typeface="Century Gothic" pitchFamily="34" charset="0"/>
              </a:rPr>
              <a:t>Детали из керамики </a:t>
            </a:r>
            <a:r>
              <a:rPr lang="ru-RU" sz="1400" dirty="0" smtClean="0">
                <a:latin typeface="Century Gothic" pitchFamily="34" charset="0"/>
              </a:rPr>
              <a:t>ВК94-1</a:t>
            </a:r>
            <a:r>
              <a:rPr lang="ru-RU" sz="1400" dirty="0">
                <a:latin typeface="Century Gothic" pitchFamily="34" charset="0"/>
              </a:rPr>
              <a:t>, ВК98-1, ВК100-2 используются в качестве изоляторов, окон вывода </a:t>
            </a:r>
            <a:r>
              <a:rPr lang="ru-RU" sz="1400" dirty="0" smtClean="0">
                <a:latin typeface="Century Gothic" pitchFamily="34" charset="0"/>
              </a:rPr>
              <a:t>энергии</a:t>
            </a:r>
            <a:endParaRPr lang="ru-RU" sz="1400" spc="-40" dirty="0" smtClean="0">
              <a:latin typeface="Century Gothic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93626" y="5106256"/>
            <a:ext cx="3388435" cy="1675544"/>
          </a:xfrm>
          <a:prstGeom prst="rect">
            <a:avLst/>
          </a:prstGeom>
          <a:solidFill>
            <a:srgbClr val="0063CE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710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57324" y="952500"/>
            <a:ext cx="5886450" cy="5905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3000"/>
                </a:schemeClr>
              </a:gs>
              <a:gs pos="100000">
                <a:srgbClr val="CBE4F6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57324" y="285718"/>
            <a:ext cx="100417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spc="-80" dirty="0" smtClean="0">
                <a:solidFill>
                  <a:srgbClr val="0063CE"/>
                </a:solidFill>
                <a:latin typeface="Century Gothic" panose="020B0502020202020204" pitchFamily="34" charset="0"/>
              </a:rPr>
              <a:t>ТЕХНОЛОГИЧЕСКИЕ ОПЕРАЦИИ</a:t>
            </a:r>
            <a:endParaRPr lang="ru-RU" sz="2900" spc="-80" dirty="0">
              <a:solidFill>
                <a:srgbClr val="0063CE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30863" y="839716"/>
            <a:ext cx="5756253" cy="6104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500"/>
              </a:spcAft>
              <a:buBlip>
                <a:blip r:embed="rId2"/>
              </a:buBlip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помол кварцевого песка (пылевидного кварца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spcAft>
                <a:spcPts val="500"/>
              </a:spcAft>
              <a:buBlip>
                <a:blip r:embed="rId2"/>
              </a:buBlip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приготовление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шихты</a:t>
            </a:r>
          </a:p>
          <a:p>
            <a:pPr marL="285750" indent="-285750">
              <a:spcAft>
                <a:spcPts val="500"/>
              </a:spcAft>
              <a:buBlip>
                <a:blip r:embed="rId2"/>
              </a:buBlip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сушка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шихты</a:t>
            </a:r>
          </a:p>
          <a:p>
            <a:pPr marL="285750" indent="-285750">
              <a:spcAft>
                <a:spcPts val="500"/>
              </a:spcAft>
              <a:buBlip>
                <a:blip r:embed="rId2"/>
              </a:buBlip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гранулирование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шихты</a:t>
            </a:r>
          </a:p>
          <a:p>
            <a:pPr marL="285750" indent="-285750">
              <a:spcAft>
                <a:spcPts val="500"/>
              </a:spcAft>
              <a:buBlip>
                <a:blip r:embed="rId2"/>
              </a:buBlip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обжиг шихты на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спек</a:t>
            </a:r>
          </a:p>
          <a:p>
            <a:pPr marL="285750" indent="-285750">
              <a:spcAft>
                <a:spcPts val="500"/>
              </a:spcAft>
              <a:buBlip>
                <a:blip r:embed="rId2"/>
              </a:buBlip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помол </a:t>
            </a:r>
            <a:r>
              <a:rPr lang="ru-RU" sz="12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спека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(приготовление минеральной композиции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spcAft>
                <a:spcPts val="500"/>
              </a:spcAft>
              <a:buBlip>
                <a:blip r:embed="rId2"/>
              </a:buBlip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приготовление литейного </a:t>
            </a:r>
            <a:r>
              <a:rPr lang="ru-RU" sz="12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шликера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(на основе парафина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spcAft>
                <a:spcPts val="500"/>
              </a:spcAft>
              <a:buBlip>
                <a:blip r:embed="rId2"/>
              </a:buBlip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протяжка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трубок</a:t>
            </a:r>
          </a:p>
          <a:p>
            <a:pPr marL="285750" indent="-285750">
              <a:spcAft>
                <a:spcPts val="500"/>
              </a:spcAft>
              <a:buBlip>
                <a:blip r:embed="rId2"/>
              </a:buBlip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токарная обработка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отливок</a:t>
            </a:r>
          </a:p>
          <a:p>
            <a:pPr marL="285750" indent="-285750">
              <a:spcAft>
                <a:spcPts val="500"/>
              </a:spcAft>
              <a:buBlip>
                <a:blip r:embed="rId2"/>
              </a:buBlip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предварительный обжиг (выжиг связки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spcAft>
                <a:spcPts val="500"/>
              </a:spcAft>
              <a:buBlip>
                <a:blip r:embed="rId2"/>
              </a:buBlip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окончательный обжиг при температуре до 1750 °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endParaRPr lang="ru-RU" sz="12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500"/>
              </a:spcAft>
              <a:buBlip>
                <a:blip r:embed="rId2"/>
              </a:buBlip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шлифовка керамики (наружная, внутренняя, торцевая,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плоскости, бесцентровая, резка) на универсальных </a:t>
            </a:r>
            <a:r>
              <a:rPr lang="ru-RU" sz="12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круглошлифовальных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плоскошлифовальных и </a:t>
            </a:r>
            <a:r>
              <a:rPr lang="ru-RU" sz="12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бесцентрошлифовальных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станках</a:t>
            </a:r>
            <a:endParaRPr lang="ru-RU" sz="12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500"/>
              </a:spcAft>
              <a:buBlip>
                <a:blip r:embed="rId2"/>
              </a:buBlip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приготовление </a:t>
            </a:r>
            <a:r>
              <a:rPr lang="ru-RU" sz="12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металлизационных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паст</a:t>
            </a:r>
          </a:p>
          <a:p>
            <a:pPr marL="285750" indent="-285750">
              <a:spcAft>
                <a:spcPts val="500"/>
              </a:spcAft>
              <a:buBlip>
                <a:blip r:embed="rId2"/>
              </a:buBlip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металлизация (под пайку серебросодержащими припоями, медью)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нанесение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покрытий</a:t>
            </a:r>
          </a:p>
          <a:p>
            <a:pPr marL="285750" indent="-285750">
              <a:spcAft>
                <a:spcPts val="500"/>
              </a:spcAft>
              <a:buBlip>
                <a:blip r:embed="rId2"/>
              </a:buBlip>
            </a:pPr>
            <a:r>
              <a:rPr lang="ru-RU" sz="12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вжигание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металлизации, глазурей и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других 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керамических покрытий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среде </a:t>
            </a:r>
            <a:r>
              <a:rPr lang="ru-RU" sz="12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формиргаза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 увлажнением при температурах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1480 °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</a:p>
          <a:p>
            <a:pPr marL="285750" indent="-285750">
              <a:spcAft>
                <a:spcPts val="500"/>
              </a:spcAft>
              <a:buBlip>
                <a:blip r:embed="rId2"/>
              </a:buBlip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структуры керамики и паяных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швов</a:t>
            </a:r>
          </a:p>
          <a:p>
            <a:pPr marL="285750" indent="-285750">
              <a:spcAft>
                <a:spcPts val="500"/>
              </a:spcAft>
              <a:buBlip>
                <a:blip r:embed="rId2"/>
              </a:buBlip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анализов по определению объемной массы, удельной поверхности порошков и их гранулометрического состава, удельного веса порошков, коэффициента термического расширения материалов, прочности при статическом изгибе, прочности металлокерамических </a:t>
            </a:r>
            <a:r>
              <a:rPr lang="ru-RU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соединений</a:t>
            </a:r>
            <a:endParaRPr lang="ru-RU" sz="12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42" r="5847"/>
          <a:stretch/>
        </p:blipFill>
        <p:spPr>
          <a:xfrm>
            <a:off x="7160654" y="0"/>
            <a:ext cx="5031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90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28161" y="2345341"/>
            <a:ext cx="3019647" cy="2445488"/>
          </a:xfrm>
          <a:prstGeom prst="rect">
            <a:avLst/>
          </a:prstGeom>
          <a:solidFill>
            <a:srgbClr val="2659AC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16519" y="2482505"/>
            <a:ext cx="32429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117393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г. Москва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ул. Обручева, 52</a:t>
            </a:r>
          </a:p>
          <a:p>
            <a:pPr algn="ctr">
              <a:lnSpc>
                <a:spcPct val="200000"/>
              </a:lnSpc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npp@toriy.ru</a:t>
            </a:r>
          </a:p>
          <a:p>
            <a:pPr algn="ctr">
              <a:lnSpc>
                <a:spcPct val="200000"/>
              </a:lnSpc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+7 (499) 789-96-62</a:t>
            </a:r>
          </a:p>
          <a:p>
            <a:pPr algn="ctr">
              <a:lnSpc>
                <a:spcPct val="200000"/>
              </a:lnSpc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www.toriy.ru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75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351</Words>
  <Application>Microsoft Office PowerPoint</Application>
  <PresentationFormat>Широкоэкранный</PresentationFormat>
  <Paragraphs>184</Paragraphs>
  <Slides>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Видгоф Мария Игоревна</dc:creator>
  <cp:lastModifiedBy>Гурин Николай Валерьевич</cp:lastModifiedBy>
  <cp:revision>86</cp:revision>
  <dcterms:created xsi:type="dcterms:W3CDTF">2020-05-18T08:29:05Z</dcterms:created>
  <dcterms:modified xsi:type="dcterms:W3CDTF">2020-10-30T12:04:40Z</dcterms:modified>
</cp:coreProperties>
</file>